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3" r:id="rId7"/>
    <p:sldId id="274" r:id="rId8"/>
    <p:sldId id="264" r:id="rId9"/>
    <p:sldId id="275" r:id="rId10"/>
    <p:sldId id="276" r:id="rId11"/>
    <p:sldId id="277" r:id="rId12"/>
    <p:sldId id="279" r:id="rId13"/>
    <p:sldId id="278" r:id="rId14"/>
    <p:sldId id="262" r:id="rId15"/>
    <p:sldId id="280" r:id="rId16"/>
    <p:sldId id="267" r:id="rId17"/>
    <p:sldId id="281" r:id="rId18"/>
    <p:sldId id="282" r:id="rId19"/>
    <p:sldId id="283" r:id="rId20"/>
    <p:sldId id="265" r:id="rId21"/>
    <p:sldId id="284" r:id="rId22"/>
    <p:sldId id="266" r:id="rId23"/>
    <p:sldId id="287" r:id="rId24"/>
    <p:sldId id="272" r:id="rId25"/>
    <p:sldId id="285" r:id="rId26"/>
    <p:sldId id="261" r:id="rId27"/>
    <p:sldId id="288" r:id="rId28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ontserrat Classic" panose="020B0604020202020204" charset="0"/>
      <p:regular r:id="rId33"/>
    </p:embeddedFont>
    <p:embeddedFont>
      <p:font typeface="Open Sauce" panose="020B0604020202020204" charset="0"/>
      <p:regular r:id="rId34"/>
    </p:embeddedFont>
    <p:embeddedFont>
      <p:font typeface="Open Sauce Bold" panose="020B0604020202020204" charset="0"/>
      <p:regular r:id="rId35"/>
    </p:embeddedFont>
    <p:embeddedFont>
      <p:font typeface="Open Sauce Semi-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00"/>
    <a:srgbClr val="191974"/>
    <a:srgbClr val="FD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22" autoAdjust="0"/>
  </p:normalViewPr>
  <p:slideViewPr>
    <p:cSldViewPr>
      <p:cViewPr varScale="1">
        <p:scale>
          <a:sx n="41" d="100"/>
          <a:sy n="41" d="100"/>
        </p:scale>
        <p:origin x="476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10" Type="http://schemas.openxmlformats.org/officeDocument/2006/relationships/image" Target="../media/image91.svg"/><Relationship Id="rId4" Type="http://schemas.openxmlformats.org/officeDocument/2006/relationships/image" Target="../media/image85.svg"/><Relationship Id="rId9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32.svg"/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12" Type="http://schemas.openxmlformats.org/officeDocument/2006/relationships/image" Target="../media/image3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9.svg"/><Relationship Id="rId5" Type="http://schemas.openxmlformats.org/officeDocument/2006/relationships/image" Target="../media/image95.svg"/><Relationship Id="rId10" Type="http://schemas.openxmlformats.org/officeDocument/2006/relationships/image" Target="../media/image8.png"/><Relationship Id="rId4" Type="http://schemas.openxmlformats.org/officeDocument/2006/relationships/image" Target="../media/image94.png"/><Relationship Id="rId9" Type="http://schemas.openxmlformats.org/officeDocument/2006/relationships/image" Target="../media/image9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32.svg"/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12" Type="http://schemas.openxmlformats.org/officeDocument/2006/relationships/image" Target="../media/image3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9.svg"/><Relationship Id="rId5" Type="http://schemas.openxmlformats.org/officeDocument/2006/relationships/image" Target="../media/image95.svg"/><Relationship Id="rId10" Type="http://schemas.openxmlformats.org/officeDocument/2006/relationships/image" Target="../media/image8.png"/><Relationship Id="rId4" Type="http://schemas.openxmlformats.org/officeDocument/2006/relationships/image" Target="../media/image94.png"/><Relationship Id="rId9" Type="http://schemas.openxmlformats.org/officeDocument/2006/relationships/image" Target="../media/image9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9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9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32.svg"/><Relationship Id="rId10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4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72229" y="9486900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10" name="Freeform 10"/>
          <p:cNvSpPr/>
          <p:nvPr/>
        </p:nvSpPr>
        <p:spPr>
          <a:xfrm>
            <a:off x="13998227" y="923112"/>
            <a:ext cx="3261073" cy="1630536"/>
          </a:xfrm>
          <a:custGeom>
            <a:avLst/>
            <a:gdLst/>
            <a:ahLst/>
            <a:cxnLst/>
            <a:rect l="l" t="t" r="r" b="b"/>
            <a:pathLst>
              <a:path w="3261073" h="1630536">
                <a:moveTo>
                  <a:pt x="0" y="0"/>
                </a:moveTo>
                <a:lnTo>
                  <a:pt x="3261073" y="0"/>
                </a:lnTo>
                <a:lnTo>
                  <a:pt x="3261073" y="1630537"/>
                </a:lnTo>
                <a:lnTo>
                  <a:pt x="0" y="1630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11" name="Freeform 11"/>
          <p:cNvSpPr/>
          <p:nvPr/>
        </p:nvSpPr>
        <p:spPr>
          <a:xfrm>
            <a:off x="1887300" y="1069049"/>
            <a:ext cx="1595175" cy="1595175"/>
          </a:xfrm>
          <a:custGeom>
            <a:avLst/>
            <a:gdLst/>
            <a:ahLst/>
            <a:cxnLst/>
            <a:rect l="l" t="t" r="r" b="b"/>
            <a:pathLst>
              <a:path w="1595175" h="1595175">
                <a:moveTo>
                  <a:pt x="0" y="0"/>
                </a:moveTo>
                <a:lnTo>
                  <a:pt x="1595176" y="0"/>
                </a:lnTo>
                <a:lnTo>
                  <a:pt x="1595176" y="1595175"/>
                </a:lnTo>
                <a:lnTo>
                  <a:pt x="0" y="15951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12" name="Freeform 12"/>
          <p:cNvSpPr/>
          <p:nvPr/>
        </p:nvSpPr>
        <p:spPr>
          <a:xfrm>
            <a:off x="7751071" y="951687"/>
            <a:ext cx="3243936" cy="1848949"/>
          </a:xfrm>
          <a:custGeom>
            <a:avLst/>
            <a:gdLst/>
            <a:ahLst/>
            <a:cxnLst/>
            <a:rect l="l" t="t" r="r" b="b"/>
            <a:pathLst>
              <a:path w="3243936" h="1848949">
                <a:moveTo>
                  <a:pt x="0" y="0"/>
                </a:moveTo>
                <a:lnTo>
                  <a:pt x="3243936" y="0"/>
                </a:lnTo>
                <a:lnTo>
                  <a:pt x="3243936" y="1848949"/>
                </a:lnTo>
                <a:lnTo>
                  <a:pt x="0" y="18489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13" name="TextBox 13"/>
          <p:cNvSpPr txBox="1"/>
          <p:nvPr/>
        </p:nvSpPr>
        <p:spPr>
          <a:xfrm>
            <a:off x="2684887" y="3641847"/>
            <a:ext cx="13875836" cy="2451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200" dirty="0">
                <a:solidFill>
                  <a:srgbClr val="191974"/>
                </a:solidFill>
                <a:latin typeface="Montserrat Classic"/>
              </a:rPr>
              <a:t>CONCEPTION ET RÉALISATION D'UNE PLATEFORME DE GESTION INTÉGRÉE ET DE SUIVI DES STARTUPS INCUBÉES À SIRA LABS.</a:t>
            </a:r>
          </a:p>
          <a:p>
            <a:pPr algn="ctr">
              <a:lnSpc>
                <a:spcPts val="4032"/>
              </a:lnSpc>
            </a:pPr>
            <a:endParaRPr lang="en-US" sz="4200" dirty="0">
              <a:solidFill>
                <a:srgbClr val="191974"/>
              </a:solidFill>
              <a:latin typeface="Montserrat Classic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20144" y="5583048"/>
            <a:ext cx="9461540" cy="4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Présenté par Rimalguedo Rahimata SAWADOGO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20144" y="6306673"/>
            <a:ext cx="9461540" cy="8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Open Sauce Bold"/>
              </a:rPr>
              <a:t>OPTION</a:t>
            </a:r>
            <a:r>
              <a:rPr lang="en-US" sz="2524" spc="247" dirty="0">
                <a:solidFill>
                  <a:srgbClr val="231F20"/>
                </a:solidFill>
                <a:latin typeface="Open Sauce"/>
              </a:rPr>
              <a:t>: </a:t>
            </a:r>
            <a:r>
              <a:rPr lang="en-US" sz="2524" spc="247" dirty="0" err="1">
                <a:solidFill>
                  <a:srgbClr val="231F20"/>
                </a:solidFill>
                <a:latin typeface="Open Sauce"/>
              </a:rPr>
              <a:t>Méthodes</a:t>
            </a:r>
            <a:r>
              <a:rPr lang="en-US" sz="2524" spc="247" dirty="0">
                <a:solidFill>
                  <a:srgbClr val="231F20"/>
                </a:solidFill>
                <a:latin typeface="Open Sauce"/>
              </a:rPr>
              <a:t> </a:t>
            </a:r>
            <a:r>
              <a:rPr lang="en-US" sz="2524" spc="247" dirty="0" err="1">
                <a:solidFill>
                  <a:srgbClr val="231F20"/>
                </a:solidFill>
                <a:latin typeface="Open Sauce"/>
              </a:rPr>
              <a:t>Informatiques</a:t>
            </a:r>
            <a:r>
              <a:rPr lang="en-US" sz="2524" spc="247" dirty="0">
                <a:solidFill>
                  <a:srgbClr val="231F20"/>
                </a:solidFill>
                <a:latin typeface="Open Sauce"/>
              </a:rPr>
              <a:t> </a:t>
            </a:r>
            <a:r>
              <a:rPr lang="en-US" sz="2524" spc="247" dirty="0" err="1">
                <a:solidFill>
                  <a:srgbClr val="231F20"/>
                </a:solidFill>
                <a:latin typeface="Open Sauce"/>
              </a:rPr>
              <a:t>Appliquées</a:t>
            </a:r>
            <a:r>
              <a:rPr lang="en-US" sz="2524" spc="247" dirty="0">
                <a:solidFill>
                  <a:srgbClr val="231F20"/>
                </a:solidFill>
                <a:latin typeface="Open Sauce"/>
              </a:rPr>
              <a:t> à la Gestion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82476" y="7763338"/>
            <a:ext cx="9461540" cy="4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 Bold"/>
              </a:rPr>
              <a:t>MAITRE DE STAGE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53312" y="7810660"/>
            <a:ext cx="9461540" cy="4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 Bold"/>
              </a:rPr>
              <a:t>DIRECTEUR DE RAPPORT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82476" y="8273157"/>
            <a:ext cx="9767491" cy="1778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5"/>
              </a:lnSpc>
            </a:pPr>
            <a:r>
              <a:rPr lang="en-US" sz="2605" spc="255">
                <a:solidFill>
                  <a:srgbClr val="231F20"/>
                </a:solidFill>
                <a:latin typeface="Open Sauce"/>
              </a:rPr>
              <a:t>M. Laurent NIKIEMA   </a:t>
            </a:r>
          </a:p>
          <a:p>
            <a:pPr>
              <a:lnSpc>
                <a:spcPts val="3595"/>
              </a:lnSpc>
            </a:pPr>
            <a:r>
              <a:rPr lang="en-US" sz="2605" spc="255">
                <a:solidFill>
                  <a:srgbClr val="231F20"/>
                </a:solidFill>
                <a:latin typeface="Open Sauce"/>
              </a:rPr>
              <a:t>Consultant développeur web/data</a:t>
            </a:r>
          </a:p>
          <a:p>
            <a:pPr>
              <a:lnSpc>
                <a:spcPts val="3595"/>
              </a:lnSpc>
            </a:pPr>
            <a:r>
              <a:rPr lang="en-US" sz="2605" spc="255">
                <a:solidFill>
                  <a:srgbClr val="231F20"/>
                </a:solidFill>
                <a:latin typeface="Open Sauce"/>
              </a:rPr>
              <a:t>à Sira Labs</a:t>
            </a:r>
          </a:p>
          <a:p>
            <a:pPr marL="0" lvl="0" indent="0" algn="l">
              <a:lnSpc>
                <a:spcPts val="3595"/>
              </a:lnSpc>
              <a:spcBef>
                <a:spcPct val="0"/>
              </a:spcBef>
            </a:pPr>
            <a:endParaRPr lang="en-US" sz="2605" spc="255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343787" y="8263632"/>
            <a:ext cx="9767491" cy="226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5"/>
              </a:lnSpc>
            </a:pPr>
            <a:r>
              <a:rPr lang="en-US" sz="2605" spc="255" dirty="0">
                <a:solidFill>
                  <a:srgbClr val="231F20"/>
                </a:solidFill>
                <a:latin typeface="Open Sauce"/>
              </a:rPr>
              <a:t>Dr Ferdinand GUINKO</a:t>
            </a:r>
          </a:p>
          <a:p>
            <a:pPr>
              <a:lnSpc>
                <a:spcPts val="3595"/>
              </a:lnSpc>
            </a:pPr>
            <a:r>
              <a:rPr lang="en-US" sz="2605" spc="255" dirty="0">
                <a:solidFill>
                  <a:srgbClr val="231F20"/>
                </a:solidFill>
                <a:latin typeface="Open Sauce"/>
              </a:rPr>
              <a:t>Maître de </a:t>
            </a:r>
            <a:r>
              <a:rPr lang="en-US" sz="2605" spc="255" dirty="0" err="1">
                <a:solidFill>
                  <a:srgbClr val="231F20"/>
                </a:solidFill>
                <a:latin typeface="Open Sauce"/>
              </a:rPr>
              <a:t>Conférences</a:t>
            </a:r>
            <a:r>
              <a:rPr lang="en-US" sz="2605" spc="255" dirty="0">
                <a:solidFill>
                  <a:srgbClr val="231F20"/>
                </a:solidFill>
                <a:latin typeface="Open Sauce"/>
              </a:rPr>
              <a:t> </a:t>
            </a:r>
            <a:r>
              <a:rPr lang="en-US" sz="2605" spc="255" dirty="0" err="1">
                <a:solidFill>
                  <a:srgbClr val="231F20"/>
                </a:solidFill>
                <a:latin typeface="Open Sauce"/>
              </a:rPr>
              <a:t>en</a:t>
            </a:r>
            <a:r>
              <a:rPr lang="en-US" sz="2605" spc="255" dirty="0">
                <a:solidFill>
                  <a:srgbClr val="231F20"/>
                </a:solidFill>
                <a:latin typeface="Open Sauce"/>
              </a:rPr>
              <a:t> </a:t>
            </a:r>
          </a:p>
          <a:p>
            <a:pPr>
              <a:lnSpc>
                <a:spcPts val="3595"/>
              </a:lnSpc>
            </a:pPr>
            <a:r>
              <a:rPr lang="en-US" sz="2605" spc="255" dirty="0">
                <a:solidFill>
                  <a:srgbClr val="231F20"/>
                </a:solidFill>
                <a:latin typeface="Open Sauce"/>
              </a:rPr>
              <a:t>Informatique à </a:t>
            </a:r>
            <a:r>
              <a:rPr lang="en-US" sz="2605" spc="255" dirty="0" err="1">
                <a:solidFill>
                  <a:srgbClr val="231F20"/>
                </a:solidFill>
                <a:latin typeface="Open Sauce"/>
              </a:rPr>
              <a:t>l’IBAM</a:t>
            </a:r>
            <a:endParaRPr lang="en-US" sz="2605" spc="255" dirty="0">
              <a:solidFill>
                <a:srgbClr val="231F20"/>
              </a:solidFill>
              <a:latin typeface="Open Sauce"/>
            </a:endParaRPr>
          </a:p>
          <a:p>
            <a:pPr>
              <a:lnSpc>
                <a:spcPts val="3595"/>
              </a:lnSpc>
            </a:pPr>
            <a:endParaRPr lang="en-US" sz="2605" spc="255" dirty="0">
              <a:solidFill>
                <a:srgbClr val="231F20"/>
              </a:solidFill>
              <a:latin typeface="Open Sauce"/>
            </a:endParaRPr>
          </a:p>
          <a:p>
            <a:pPr marL="0" lvl="0" indent="0" algn="l">
              <a:lnSpc>
                <a:spcPts val="3595"/>
              </a:lnSpc>
              <a:spcBef>
                <a:spcPct val="0"/>
              </a:spcBef>
            </a:pPr>
            <a:endParaRPr lang="en-US" sz="2605" spc="255" dirty="0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302337" y="9788619"/>
            <a:ext cx="9461540" cy="129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Année académique 2022-2023</a:t>
            </a:r>
          </a:p>
          <a:p>
            <a:pPr>
              <a:lnSpc>
                <a:spcPts val="3483"/>
              </a:lnSpc>
            </a:pPr>
            <a:endParaRPr lang="en-US" sz="2524" spc="247">
              <a:solidFill>
                <a:srgbClr val="231F20"/>
              </a:solidFill>
              <a:latin typeface="Open Sauce"/>
            </a:endParaRPr>
          </a:p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endParaRPr lang="en-US" sz="2524" spc="247">
              <a:solidFill>
                <a:srgbClr val="231F20"/>
              </a:solidFill>
              <a:latin typeface="Open Sauce"/>
            </a:endParaRPr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A642585E-F51A-0AA4-E883-8DC9D10511DE}"/>
              </a:ext>
            </a:extLst>
          </p:cNvPr>
          <p:cNvGrpSpPr/>
          <p:nvPr/>
        </p:nvGrpSpPr>
        <p:grpSpPr>
          <a:xfrm>
            <a:off x="-1543050" y="-506450"/>
            <a:ext cx="3086100" cy="11299900"/>
            <a:chOff x="0" y="0"/>
            <a:chExt cx="812800" cy="2976105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BBD462BD-D7FF-A779-62ED-852DAE68E93E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8C8392E3-371E-A6FC-4B24-81051102C919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829584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17489" y="602032"/>
            <a:ext cx="13815021" cy="2642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 dirty="0" err="1">
                <a:solidFill>
                  <a:srgbClr val="FFFFFF"/>
                </a:solidFill>
                <a:latin typeface="Montserrat Classic"/>
              </a:rPr>
              <a:t>Diagramme</a:t>
            </a:r>
            <a:r>
              <a:rPr lang="en-US" sz="7888" spc="773" dirty="0">
                <a:solidFill>
                  <a:srgbClr val="FFFFFF"/>
                </a:solidFill>
                <a:latin typeface="Montserrat Classic"/>
              </a:rPr>
              <a:t> de </a:t>
            </a:r>
            <a:r>
              <a:rPr lang="en-US" sz="7888" spc="773" dirty="0" err="1">
                <a:solidFill>
                  <a:srgbClr val="FFFFFF"/>
                </a:solidFill>
                <a:latin typeface="Montserrat Classic"/>
              </a:rPr>
              <a:t>cas</a:t>
            </a:r>
            <a:r>
              <a:rPr lang="en-US" sz="7888" spc="773" dirty="0">
                <a:solidFill>
                  <a:srgbClr val="FFFFFF"/>
                </a:solidFill>
                <a:latin typeface="Montserrat Classic"/>
              </a:rPr>
              <a:t> </a:t>
            </a:r>
            <a:r>
              <a:rPr lang="en-US" sz="7888" spc="773" dirty="0" err="1">
                <a:solidFill>
                  <a:srgbClr val="FFFFFF"/>
                </a:solidFill>
                <a:latin typeface="Montserrat Classic"/>
              </a:rPr>
              <a:t>d’utilisation</a:t>
            </a:r>
            <a:endParaRPr lang="en-US" sz="7888" spc="773" dirty="0">
              <a:solidFill>
                <a:srgbClr val="FFFFFF"/>
              </a:solidFill>
              <a:latin typeface="Montserrat Classic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29" name="Freeform 29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941205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8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29" name="Freeform 29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F2E60F-6734-8385-90B8-2A277B7B8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602" y="0"/>
            <a:ext cx="10532796" cy="10287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1DB27C-2311-D16F-55FF-C80D35956980}"/>
              </a:ext>
            </a:extLst>
          </p:cNvPr>
          <p:cNvSpPr/>
          <p:nvPr/>
        </p:nvSpPr>
        <p:spPr>
          <a:xfrm>
            <a:off x="3877602" y="7505700"/>
            <a:ext cx="1752600" cy="2057400"/>
          </a:xfrm>
          <a:prstGeom prst="rect">
            <a:avLst/>
          </a:prstGeom>
          <a:noFill/>
          <a:ln>
            <a:solidFill>
              <a:srgbClr val="33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4E0851-FAE8-0868-6CE7-87243B59A50A}"/>
              </a:ext>
            </a:extLst>
          </p:cNvPr>
          <p:cNvSpPr/>
          <p:nvPr/>
        </p:nvSpPr>
        <p:spPr>
          <a:xfrm>
            <a:off x="4267200" y="1784963"/>
            <a:ext cx="1752600" cy="1647189"/>
          </a:xfrm>
          <a:prstGeom prst="rect">
            <a:avLst/>
          </a:prstGeom>
          <a:noFill/>
          <a:ln>
            <a:solidFill>
              <a:srgbClr val="33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D9D505-B2C9-164C-9D05-12D08579768C}"/>
              </a:ext>
            </a:extLst>
          </p:cNvPr>
          <p:cNvSpPr/>
          <p:nvPr/>
        </p:nvSpPr>
        <p:spPr>
          <a:xfrm>
            <a:off x="13309240" y="1218706"/>
            <a:ext cx="1752600" cy="2057400"/>
          </a:xfrm>
          <a:prstGeom prst="rect">
            <a:avLst/>
          </a:prstGeom>
          <a:noFill/>
          <a:ln>
            <a:solidFill>
              <a:srgbClr val="33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D1BB93-09DD-7BD2-45F7-9D955F1D2523}"/>
              </a:ext>
            </a:extLst>
          </p:cNvPr>
          <p:cNvSpPr/>
          <p:nvPr/>
        </p:nvSpPr>
        <p:spPr>
          <a:xfrm>
            <a:off x="13309240" y="7048500"/>
            <a:ext cx="1752600" cy="2057400"/>
          </a:xfrm>
          <a:prstGeom prst="rect">
            <a:avLst/>
          </a:prstGeom>
          <a:noFill/>
          <a:ln>
            <a:solidFill>
              <a:srgbClr val="33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566481-EC9E-B1D7-D329-1C948EE26A78}"/>
              </a:ext>
            </a:extLst>
          </p:cNvPr>
          <p:cNvSpPr/>
          <p:nvPr/>
        </p:nvSpPr>
        <p:spPr>
          <a:xfrm>
            <a:off x="10287000" y="8457750"/>
            <a:ext cx="2590800" cy="1086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F2F4D7-91B8-3DD9-B3E5-C018F2AFE58F}"/>
              </a:ext>
            </a:extLst>
          </p:cNvPr>
          <p:cNvSpPr/>
          <p:nvPr/>
        </p:nvSpPr>
        <p:spPr>
          <a:xfrm>
            <a:off x="7996161" y="1937364"/>
            <a:ext cx="5029200" cy="84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C62C26-A699-C018-E3F4-2FBFAF66FFE9}"/>
              </a:ext>
            </a:extLst>
          </p:cNvPr>
          <p:cNvSpPr/>
          <p:nvPr/>
        </p:nvSpPr>
        <p:spPr>
          <a:xfrm>
            <a:off x="7518040" y="4533900"/>
            <a:ext cx="3378560" cy="1086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05B90F-B0FB-EB21-C946-1C84F3E21744}"/>
              </a:ext>
            </a:extLst>
          </p:cNvPr>
          <p:cNvSpPr/>
          <p:nvPr/>
        </p:nvSpPr>
        <p:spPr>
          <a:xfrm>
            <a:off x="10379937" y="5990656"/>
            <a:ext cx="2590800" cy="1086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F1E9D8-ABB3-BEDD-916F-BB63ABF266AB}"/>
              </a:ext>
            </a:extLst>
          </p:cNvPr>
          <p:cNvSpPr/>
          <p:nvPr/>
        </p:nvSpPr>
        <p:spPr>
          <a:xfrm>
            <a:off x="6084253" y="9275749"/>
            <a:ext cx="3378560" cy="896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2075947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829584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17489" y="602032"/>
            <a:ext cx="13815021" cy="1244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 dirty="0" err="1">
                <a:solidFill>
                  <a:srgbClr val="FFFFFF"/>
                </a:solidFill>
                <a:latin typeface="Montserrat Classic"/>
              </a:rPr>
              <a:t>Diagramme</a:t>
            </a:r>
            <a:r>
              <a:rPr lang="en-US" sz="7888" spc="773" dirty="0">
                <a:solidFill>
                  <a:srgbClr val="FFFFFF"/>
                </a:solidFill>
                <a:latin typeface="Montserrat Classic"/>
              </a:rPr>
              <a:t> de classes</a:t>
            </a:r>
          </a:p>
        </p:txBody>
      </p:sp>
      <p:sp>
        <p:nvSpPr>
          <p:cNvPr id="28" name="Freeform 28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29" name="Freeform 29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1992858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8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29" name="Freeform 29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BBC8F6A-8200-D54B-C5B1-0F7CF5358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802" y="0"/>
            <a:ext cx="10720396" cy="10287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EFA2A8-FCBE-3F90-3442-7F03D31AAE4F}"/>
              </a:ext>
            </a:extLst>
          </p:cNvPr>
          <p:cNvSpPr/>
          <p:nvPr/>
        </p:nvSpPr>
        <p:spPr>
          <a:xfrm>
            <a:off x="8229600" y="0"/>
            <a:ext cx="2602424" cy="3733800"/>
          </a:xfrm>
          <a:prstGeom prst="rect">
            <a:avLst/>
          </a:prstGeom>
          <a:noFill/>
          <a:ln w="57150">
            <a:solidFill>
              <a:srgbClr val="33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2CB3F2-06C6-1DB6-3B9C-EB108CEFCF1F}"/>
              </a:ext>
            </a:extLst>
          </p:cNvPr>
          <p:cNvSpPr/>
          <p:nvPr/>
        </p:nvSpPr>
        <p:spPr>
          <a:xfrm>
            <a:off x="8610600" y="6362700"/>
            <a:ext cx="2602424" cy="3733800"/>
          </a:xfrm>
          <a:prstGeom prst="rect">
            <a:avLst/>
          </a:prstGeom>
          <a:noFill/>
          <a:ln w="57150">
            <a:solidFill>
              <a:srgbClr val="33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475B58-E682-C02B-C567-DDAF5B449EA5}"/>
              </a:ext>
            </a:extLst>
          </p:cNvPr>
          <p:cNvSpPr/>
          <p:nvPr/>
        </p:nvSpPr>
        <p:spPr>
          <a:xfrm>
            <a:off x="12115800" y="1674538"/>
            <a:ext cx="2602424" cy="3733800"/>
          </a:xfrm>
          <a:prstGeom prst="rect">
            <a:avLst/>
          </a:prstGeom>
          <a:noFill/>
          <a:ln w="57150">
            <a:solidFill>
              <a:srgbClr val="33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84B12D-8957-8D94-4FD1-68C04FFDFDFD}"/>
              </a:ext>
            </a:extLst>
          </p:cNvPr>
          <p:cNvSpPr/>
          <p:nvPr/>
        </p:nvSpPr>
        <p:spPr>
          <a:xfrm>
            <a:off x="3594777" y="4686300"/>
            <a:ext cx="2602424" cy="3733800"/>
          </a:xfrm>
          <a:prstGeom prst="rect">
            <a:avLst/>
          </a:prstGeom>
          <a:noFill/>
          <a:ln w="57150">
            <a:solidFill>
              <a:srgbClr val="33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558824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9"/>
          <p:cNvSpPr txBox="1"/>
          <p:nvPr/>
        </p:nvSpPr>
        <p:spPr>
          <a:xfrm>
            <a:off x="1482178" y="960544"/>
            <a:ext cx="11646132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34"/>
              </a:lnSpc>
            </a:pPr>
            <a:r>
              <a:rPr lang="en-US" sz="5765" spc="565" dirty="0">
                <a:solidFill>
                  <a:srgbClr val="231F20"/>
                </a:solidFill>
                <a:latin typeface="Montserrat Classic"/>
              </a:rPr>
              <a:t>Architecture de </a:t>
            </a:r>
            <a:r>
              <a:rPr lang="en-US" sz="5765" spc="565" dirty="0" err="1">
                <a:solidFill>
                  <a:srgbClr val="231F20"/>
                </a:solidFill>
                <a:latin typeface="Montserrat Classic"/>
              </a:rPr>
              <a:t>développement</a:t>
            </a:r>
            <a:endParaRPr lang="en-US" sz="5765" spc="565" dirty="0">
              <a:solidFill>
                <a:srgbClr val="231F20"/>
              </a:solidFill>
              <a:latin typeface="Montserrat Classic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482178" y="3252411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2318" spc="227" dirty="0">
                <a:solidFill>
                  <a:srgbClr val="397D5A"/>
                </a:solidFill>
                <a:latin typeface="Open Sauce Bold"/>
              </a:rPr>
              <a:t>Bonne </a:t>
            </a:r>
            <a:r>
              <a:rPr lang="en-US" sz="2318" spc="227" dirty="0" err="1">
                <a:solidFill>
                  <a:srgbClr val="397D5A"/>
                </a:solidFill>
                <a:latin typeface="Open Sauce Bold"/>
              </a:rPr>
              <a:t>disponibilité</a:t>
            </a:r>
            <a:endParaRPr lang="en-US" sz="2318" spc="227" dirty="0">
              <a:solidFill>
                <a:srgbClr val="397D5A"/>
              </a:solidFill>
              <a:latin typeface="Open Sauce Bold"/>
            </a:endParaRPr>
          </a:p>
        </p:txBody>
      </p:sp>
      <p:sp>
        <p:nvSpPr>
          <p:cNvPr id="50" name="Freeform 50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51" name="Freeform 51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711513FA-C280-C394-1DDA-75ED31090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24" y="3252411"/>
            <a:ext cx="10729913" cy="506625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43">
            <a:extLst>
              <a:ext uri="{FF2B5EF4-FFF2-40B4-BE49-F238E27FC236}">
                <a16:creationId xmlns:a16="http://schemas.microsoft.com/office/drawing/2014/main" id="{D54030D9-FD83-E724-0BE4-7FDE224920A8}"/>
              </a:ext>
            </a:extLst>
          </p:cNvPr>
          <p:cNvSpPr txBox="1"/>
          <p:nvPr/>
        </p:nvSpPr>
        <p:spPr>
          <a:xfrm>
            <a:off x="1452473" y="7942160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2318" spc="227" dirty="0" err="1">
                <a:solidFill>
                  <a:srgbClr val="397D5A"/>
                </a:solidFill>
                <a:latin typeface="Open Sauce Bold"/>
              </a:rPr>
              <a:t>Sécurité</a:t>
            </a:r>
            <a:r>
              <a:rPr lang="en-US" sz="2318" spc="227" dirty="0">
                <a:solidFill>
                  <a:srgbClr val="397D5A"/>
                </a:solidFill>
                <a:latin typeface="Open Sauce Bold"/>
              </a:rPr>
              <a:t> accrue</a:t>
            </a: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42EEA6A9-0D04-B11F-C725-39D478E93163}"/>
              </a:ext>
            </a:extLst>
          </p:cNvPr>
          <p:cNvSpPr txBox="1"/>
          <p:nvPr/>
        </p:nvSpPr>
        <p:spPr>
          <a:xfrm>
            <a:off x="1452473" y="5488920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2318" spc="227" dirty="0" err="1">
                <a:solidFill>
                  <a:srgbClr val="397D5A"/>
                </a:solidFill>
                <a:latin typeface="Open Sauce Bold"/>
              </a:rPr>
              <a:t>Évolution</a:t>
            </a:r>
            <a:r>
              <a:rPr lang="en-US" sz="2318" spc="227" dirty="0">
                <a:solidFill>
                  <a:srgbClr val="397D5A"/>
                </a:solidFill>
                <a:latin typeface="Open Sauce Bold"/>
              </a:rPr>
              <a:t> facile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F" dirty="0"/>
          </a:p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256087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58098" y="253938"/>
            <a:ext cx="13815021" cy="2642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 dirty="0" err="1">
                <a:solidFill>
                  <a:srgbClr val="FFFFFF"/>
                </a:solidFill>
                <a:latin typeface="Montserrat Classic"/>
              </a:rPr>
              <a:t>Diagramme</a:t>
            </a:r>
            <a:r>
              <a:rPr lang="en-US" sz="7888" spc="773" dirty="0">
                <a:solidFill>
                  <a:srgbClr val="FFFFFF"/>
                </a:solidFill>
                <a:latin typeface="Montserrat Classic"/>
              </a:rPr>
              <a:t> de </a:t>
            </a:r>
            <a:r>
              <a:rPr lang="en-US" sz="7888" spc="773" dirty="0" err="1">
                <a:solidFill>
                  <a:srgbClr val="FFFFFF"/>
                </a:solidFill>
                <a:latin typeface="Montserrat Classic"/>
              </a:rPr>
              <a:t>déploiement</a:t>
            </a:r>
            <a:endParaRPr lang="en-US" sz="7888" spc="773" dirty="0">
              <a:solidFill>
                <a:srgbClr val="FFFFFF"/>
              </a:solidFill>
              <a:latin typeface="Montserrat Classic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29" name="Freeform 29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8CB7C3D-2977-0F32-927F-F75940966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53" y="3274129"/>
            <a:ext cx="10220447" cy="693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77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77179" y="27221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t="-92914" b="-92914"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10" name="Group 10"/>
          <p:cNvGrpSpPr/>
          <p:nvPr/>
        </p:nvGrpSpPr>
        <p:grpSpPr>
          <a:xfrm>
            <a:off x="8972281" y="5190432"/>
            <a:ext cx="146934" cy="4637272"/>
            <a:chOff x="0" y="0"/>
            <a:chExt cx="12543" cy="12213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09639" y="1070051"/>
            <a:ext cx="11183017" cy="2788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 dirty="0">
                <a:solidFill>
                  <a:srgbClr val="FFFFFF"/>
                </a:solidFill>
                <a:latin typeface="Montserrat Classic"/>
              </a:rPr>
              <a:t>OUTILS DE DÉVELOPPEMENT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29028" y="6264509"/>
            <a:ext cx="2732632" cy="37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 dirty="0" err="1">
                <a:solidFill>
                  <a:srgbClr val="231F20"/>
                </a:solidFill>
                <a:latin typeface="Open Sauce Bold"/>
              </a:rPr>
              <a:t>Langages</a:t>
            </a:r>
            <a:endParaRPr lang="en-US" sz="2341" spc="229" dirty="0">
              <a:solidFill>
                <a:srgbClr val="231F20"/>
              </a:solidFill>
              <a:latin typeface="Open Sau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826340" y="6373854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 dirty="0">
                <a:solidFill>
                  <a:srgbClr val="231F20"/>
                </a:solidFill>
                <a:latin typeface="Open Sauce Bold"/>
              </a:rPr>
              <a:t>Framework</a:t>
            </a:r>
          </a:p>
        </p:txBody>
      </p:sp>
      <p:pic>
        <p:nvPicPr>
          <p:cNvPr id="24" name="Image 16">
            <a:extLst>
              <a:ext uri="{FF2B5EF4-FFF2-40B4-BE49-F238E27FC236}">
                <a16:creationId xmlns:a16="http://schemas.microsoft.com/office/drawing/2014/main" id="{A10E4CBB-74DE-2001-3877-0197F9683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841" y="6940170"/>
            <a:ext cx="1137797" cy="1137797"/>
          </a:xfrm>
          <a:prstGeom prst="rect">
            <a:avLst/>
          </a:prstGeom>
        </p:spPr>
      </p:pic>
      <p:pic>
        <p:nvPicPr>
          <p:cNvPr id="25" name="Image 14">
            <a:extLst>
              <a:ext uri="{FF2B5EF4-FFF2-40B4-BE49-F238E27FC236}">
                <a16:creationId xmlns:a16="http://schemas.microsoft.com/office/drawing/2014/main" id="{5C872855-95FB-A7BC-7FC0-A61527019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219" y="6764709"/>
            <a:ext cx="1334592" cy="13345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27A92A8-0CD1-FF91-5999-182F48B93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85" y="8146169"/>
            <a:ext cx="2078507" cy="188492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C4508F30-822C-6400-F3DF-7F08B67CD2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292" y="8420100"/>
            <a:ext cx="1074445" cy="1070362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A2DAF97E-F0C8-D9A8-EF27-89EE7CEFB6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6810982"/>
            <a:ext cx="1396171" cy="1396171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EAB5CDBD-1FA3-01FA-537D-19C9AF5993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6764709"/>
            <a:ext cx="1511824" cy="151182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A9F59BB1-FE76-1BF3-94F3-71DA1569B1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76992" y="4592108"/>
            <a:ext cx="1638300" cy="1638300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3E49BDF2-3738-DFB6-A4D6-900EEEB4C1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55553" y="4592108"/>
            <a:ext cx="1638300" cy="163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77179" y="27221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t="-92914" b="-92914"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10" name="Group 10"/>
          <p:cNvGrpSpPr/>
          <p:nvPr/>
        </p:nvGrpSpPr>
        <p:grpSpPr>
          <a:xfrm>
            <a:off x="8972281" y="5190432"/>
            <a:ext cx="146934" cy="4637272"/>
            <a:chOff x="0" y="0"/>
            <a:chExt cx="12543" cy="12213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09639" y="1070051"/>
            <a:ext cx="11183017" cy="2788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 dirty="0">
                <a:solidFill>
                  <a:srgbClr val="FFFFFF"/>
                </a:solidFill>
                <a:latin typeface="Montserrat Classic"/>
              </a:rPr>
              <a:t>OUTILS DE DÉVELOPPEMENT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29462" y="6261460"/>
            <a:ext cx="2732632" cy="37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 dirty="0">
                <a:solidFill>
                  <a:srgbClr val="231F20"/>
                </a:solidFill>
                <a:latin typeface="Open Sauce Bold"/>
              </a:rPr>
              <a:t>SGBD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63656" y="6429753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 dirty="0">
                <a:solidFill>
                  <a:srgbClr val="231F20"/>
                </a:solidFill>
                <a:latin typeface="Open Sauce Bold"/>
              </a:rPr>
              <a:t>IDE</a:t>
            </a:r>
          </a:p>
        </p:txBody>
      </p:sp>
      <p:pic>
        <p:nvPicPr>
          <p:cNvPr id="2" name="Picture 29">
            <a:extLst>
              <a:ext uri="{FF2B5EF4-FFF2-40B4-BE49-F238E27FC236}">
                <a16:creationId xmlns:a16="http://schemas.microsoft.com/office/drawing/2014/main" id="{C954BD69-B4C9-6FA6-2C70-384CCD618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171" y="7277100"/>
            <a:ext cx="2749117" cy="137455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BCF8D44-7B6A-A8FF-45BF-23738D3F5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967" y="7124700"/>
            <a:ext cx="1628549" cy="1628549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1D31F051-B747-92A9-5429-B1A1C7714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40679" y="4696518"/>
            <a:ext cx="1562100" cy="1562100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5F008C03-2448-8045-25D8-A97567F37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1069" y="4860123"/>
            <a:ext cx="1229418" cy="122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94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77179" y="27221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t="-92914" b="-92914"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10" name="Group 10"/>
          <p:cNvGrpSpPr/>
          <p:nvPr/>
        </p:nvGrpSpPr>
        <p:grpSpPr>
          <a:xfrm>
            <a:off x="8972281" y="5190432"/>
            <a:ext cx="146934" cy="4637272"/>
            <a:chOff x="0" y="0"/>
            <a:chExt cx="12543" cy="12213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09639" y="1070051"/>
            <a:ext cx="11183017" cy="2788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 dirty="0">
                <a:solidFill>
                  <a:srgbClr val="FFFFFF"/>
                </a:solidFill>
                <a:latin typeface="Montserrat Classic"/>
              </a:rPr>
              <a:t>POLITIQUE DE SÉCURITÉ</a:t>
            </a: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E7570C5B-DC2F-147A-CFF2-45D43BA4E718}"/>
              </a:ext>
            </a:extLst>
          </p:cNvPr>
          <p:cNvSpPr txBox="1"/>
          <p:nvPr/>
        </p:nvSpPr>
        <p:spPr>
          <a:xfrm>
            <a:off x="2176498" y="7219921"/>
            <a:ext cx="482780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2400" b="0" strike="noStrike" spc="-1" dirty="0">
                <a:solidFill>
                  <a:srgbClr val="000000"/>
                </a:solidFill>
                <a:latin typeface="Montserrat Classic" panose="020B0604020202020204" charset="0"/>
                <a:ea typeface="Arial"/>
              </a:rPr>
              <a:t>Mécanisme d’authentification basé sur l’adresse mail et un mot de passe</a:t>
            </a:r>
            <a:endParaRPr lang="fr-FR" sz="2400" b="0" strike="noStrike" spc="-1" dirty="0">
              <a:latin typeface="Montserrat Classic" panose="020B0604020202020204" charset="0"/>
            </a:endParaRP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DC89C766-5582-38EF-3A5D-9F27D337F8B0}"/>
              </a:ext>
            </a:extLst>
          </p:cNvPr>
          <p:cNvSpPr txBox="1"/>
          <p:nvPr/>
        </p:nvSpPr>
        <p:spPr>
          <a:xfrm>
            <a:off x="10820400" y="7219921"/>
            <a:ext cx="482780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2400" b="0" strike="noStrike" spc="-1" dirty="0">
                <a:solidFill>
                  <a:srgbClr val="000000"/>
                </a:solidFill>
                <a:latin typeface="Montserrat Classic" panose="020B0604020202020204" charset="0"/>
                <a:ea typeface="Arial"/>
              </a:rPr>
              <a:t>Mesure de sécurité implémenté par l’hébergeur externe</a:t>
            </a:r>
            <a:endParaRPr lang="fr-FR" sz="2400" b="0" strike="noStrike" spc="-1" dirty="0">
              <a:latin typeface="Montserrat Classic" panose="020B0604020202020204" charset="0"/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6D2AB44-3783-174B-B003-F3F11901A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0400" y="5190432"/>
            <a:ext cx="1562100" cy="1562100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18346EF4-FED5-D16C-B1DF-A8CCFD213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77800" y="5368034"/>
            <a:ext cx="1181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82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77179" y="27221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t="-92914" b="-92914"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13" name="TextBox 13"/>
          <p:cNvSpPr txBox="1"/>
          <p:nvPr/>
        </p:nvSpPr>
        <p:spPr>
          <a:xfrm>
            <a:off x="1821543" y="1052986"/>
            <a:ext cx="14644912" cy="2788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 dirty="0">
                <a:solidFill>
                  <a:srgbClr val="FFFFFF"/>
                </a:solidFill>
                <a:latin typeface="Montserrat Classic"/>
              </a:rPr>
              <a:t>COUT DE RÉALISATION DU PROJET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C6921710-E9C0-A78C-22F5-95C164F97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960093"/>
              </p:ext>
            </p:extLst>
          </p:nvPr>
        </p:nvGraphicFramePr>
        <p:xfrm>
          <a:off x="1676400" y="4685731"/>
          <a:ext cx="14644912" cy="522681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661228">
                  <a:extLst>
                    <a:ext uri="{9D8B030D-6E8A-4147-A177-3AD203B41FA5}">
                      <a16:colId xmlns:a16="http://schemas.microsoft.com/office/drawing/2014/main" val="549987114"/>
                    </a:ext>
                  </a:extLst>
                </a:gridCol>
                <a:gridCol w="3661228">
                  <a:extLst>
                    <a:ext uri="{9D8B030D-6E8A-4147-A177-3AD203B41FA5}">
                      <a16:colId xmlns:a16="http://schemas.microsoft.com/office/drawing/2014/main" val="556231189"/>
                    </a:ext>
                  </a:extLst>
                </a:gridCol>
                <a:gridCol w="3661228">
                  <a:extLst>
                    <a:ext uri="{9D8B030D-6E8A-4147-A177-3AD203B41FA5}">
                      <a16:colId xmlns:a16="http://schemas.microsoft.com/office/drawing/2014/main" val="906275711"/>
                    </a:ext>
                  </a:extLst>
                </a:gridCol>
                <a:gridCol w="3661228">
                  <a:extLst>
                    <a:ext uri="{9D8B030D-6E8A-4147-A177-3AD203B41FA5}">
                      <a16:colId xmlns:a16="http://schemas.microsoft.com/office/drawing/2014/main" val="4100728215"/>
                    </a:ext>
                  </a:extLst>
                </a:gridCol>
              </a:tblGrid>
              <a:tr h="58189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Désignation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Quantité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Coût unitaire (FCFA)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Coût total (CFA)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0672496"/>
                  </a:ext>
                </a:extLst>
              </a:tr>
              <a:tr h="58189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Ordinateur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1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-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3 00000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2353184"/>
                  </a:ext>
                </a:extLst>
              </a:tr>
              <a:tr h="58189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Draw io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1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-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Licence gratuite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4389427"/>
                  </a:ext>
                </a:extLst>
              </a:tr>
              <a:tr h="58189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GanttProject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1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-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Licence gratuite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1116189"/>
                  </a:ext>
                </a:extLst>
              </a:tr>
              <a:tr h="58189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Visual studio code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1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-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Licence gratuite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1393349"/>
                  </a:ext>
                </a:extLst>
              </a:tr>
              <a:tr h="58189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MySQL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1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-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Licence gratuite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1905433"/>
                  </a:ext>
                </a:extLst>
              </a:tr>
              <a:tr h="58189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Développement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-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-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3150 000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5414198"/>
                  </a:ext>
                </a:extLst>
              </a:tr>
              <a:tr h="58189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Cout total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 dirty="0">
                          <a:effectLst/>
                        </a:rPr>
                        <a:t> </a:t>
                      </a:r>
                      <a:endParaRPr lang="fr-BF" sz="3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 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 dirty="0">
                          <a:effectLst/>
                        </a:rPr>
                        <a:t>3 450 000</a:t>
                      </a:r>
                      <a:endParaRPr lang="fr-BF" sz="3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6518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5900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19197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BF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9" name="TextBox 9"/>
          <p:cNvSpPr txBox="1"/>
          <p:nvPr/>
        </p:nvSpPr>
        <p:spPr>
          <a:xfrm>
            <a:off x="5213112" y="1576662"/>
            <a:ext cx="5661991" cy="132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Montserrat Classic"/>
              </a:rPr>
              <a:t>Plan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24659" y="3869617"/>
            <a:ext cx="937219" cy="65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Montserrat Classic Italics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24659" y="4850620"/>
            <a:ext cx="937219" cy="65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Montserrat Classic Italics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24659" y="5917347"/>
            <a:ext cx="937219" cy="65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Montserrat Classic Italics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34184" y="7006055"/>
            <a:ext cx="937219" cy="65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Montserrat Classic Italics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44260" y="7984026"/>
            <a:ext cx="937219" cy="65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Montserrat Classic Italics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00737" y="4041600"/>
            <a:ext cx="6076629" cy="4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Open Sauce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00737" y="5047445"/>
            <a:ext cx="5790503" cy="4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Généralités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00737" y="6089331"/>
            <a:ext cx="6076629" cy="4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 err="1">
                <a:solidFill>
                  <a:srgbClr val="231F20"/>
                </a:solidFill>
                <a:latin typeface="Open Sauce"/>
              </a:rPr>
              <a:t>Analyse</a:t>
            </a:r>
            <a:r>
              <a:rPr lang="en-US" sz="2524" spc="247" dirty="0">
                <a:solidFill>
                  <a:srgbClr val="231F20"/>
                </a:solidFill>
                <a:latin typeface="Open Sauce"/>
              </a:rPr>
              <a:t> et Conception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00737" y="7146000"/>
            <a:ext cx="5790503" cy="4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Démonstration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00737" y="8127168"/>
            <a:ext cx="6076629" cy="4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" name="TextBox 3"/>
          <p:cNvSpPr txBox="1"/>
          <p:nvPr/>
        </p:nvSpPr>
        <p:spPr>
          <a:xfrm>
            <a:off x="1981200" y="3848100"/>
            <a:ext cx="15219195" cy="1689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 dirty="0">
                <a:solidFill>
                  <a:srgbClr val="FFFFFF"/>
                </a:solidFill>
                <a:latin typeface="Montserrat Classic"/>
              </a:rPr>
              <a:t>DÉMONSTRATION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6" name="Freeform 6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3448" y="25253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77179" y="27221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t="-92914" b="-92914"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10" name="Group 10"/>
          <p:cNvGrpSpPr/>
          <p:nvPr/>
        </p:nvGrpSpPr>
        <p:grpSpPr>
          <a:xfrm>
            <a:off x="8972281" y="5190432"/>
            <a:ext cx="146934" cy="4637272"/>
            <a:chOff x="0" y="0"/>
            <a:chExt cx="12543" cy="12213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09639" y="1070051"/>
            <a:ext cx="11183017" cy="1313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 dirty="0">
                <a:solidFill>
                  <a:srgbClr val="FFFFFF"/>
                </a:solidFill>
                <a:latin typeface="Montserrat Classic"/>
              </a:rPr>
              <a:t>BILAN DU STAGE</a:t>
            </a: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E7570C5B-DC2F-147A-CFF2-45D43BA4E718}"/>
              </a:ext>
            </a:extLst>
          </p:cNvPr>
          <p:cNvSpPr txBox="1"/>
          <p:nvPr/>
        </p:nvSpPr>
        <p:spPr>
          <a:xfrm>
            <a:off x="2176498" y="7219921"/>
            <a:ext cx="5519702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err="1">
                <a:latin typeface="Montserrat Classic" panose="020B0604020202020204" charset="0"/>
              </a:rPr>
              <a:t>Mettre</a:t>
            </a:r>
            <a:r>
              <a:rPr lang="en-US" sz="2400" b="1" dirty="0">
                <a:latin typeface="Montserrat Classic" panose="020B0604020202020204" charset="0"/>
              </a:rPr>
              <a:t> </a:t>
            </a:r>
            <a:r>
              <a:rPr lang="en-US" sz="2400" b="1" dirty="0" err="1">
                <a:latin typeface="Montserrat Classic" panose="020B0604020202020204" charset="0"/>
              </a:rPr>
              <a:t>en</a:t>
            </a:r>
            <a:r>
              <a:rPr lang="en-US" sz="2400" b="1" dirty="0">
                <a:latin typeface="Montserrat Classic" panose="020B0604020202020204" charset="0"/>
              </a:rPr>
              <a:t> pratique les </a:t>
            </a:r>
            <a:r>
              <a:rPr lang="en-US" sz="2400" b="1" dirty="0" err="1">
                <a:latin typeface="Montserrat Classic" panose="020B0604020202020204" charset="0"/>
              </a:rPr>
              <a:t>connaissances</a:t>
            </a:r>
            <a:r>
              <a:rPr lang="en-US" sz="2400" b="1" dirty="0">
                <a:latin typeface="Montserrat Classic" panose="020B0604020202020204" charset="0"/>
              </a:rPr>
              <a:t> </a:t>
            </a:r>
            <a:r>
              <a:rPr lang="en-US" sz="2400" b="1" dirty="0" err="1">
                <a:latin typeface="Montserrat Classic" panose="020B0604020202020204" charset="0"/>
              </a:rPr>
              <a:t>th</a:t>
            </a:r>
            <a:r>
              <a:rPr lang="fr-FR" sz="2400" b="1" dirty="0">
                <a:latin typeface="Montserrat Classic" panose="020B0604020202020204" charset="0"/>
              </a:rPr>
              <a:t>é</a:t>
            </a:r>
            <a:r>
              <a:rPr lang="en-US" sz="2400" b="1" dirty="0" err="1">
                <a:latin typeface="Montserrat Classic" panose="020B0604020202020204" charset="0"/>
              </a:rPr>
              <a:t>oriques</a:t>
            </a:r>
            <a:r>
              <a:rPr lang="en-US" sz="2400" b="1" dirty="0">
                <a:latin typeface="Montserrat Classic" panose="020B0604020202020204" charset="0"/>
              </a:rPr>
              <a:t> </a:t>
            </a:r>
            <a:r>
              <a:rPr lang="en-US" sz="2400" b="1" dirty="0" err="1">
                <a:latin typeface="Montserrat Classic" panose="020B0604020202020204" charset="0"/>
              </a:rPr>
              <a:t>acquises</a:t>
            </a:r>
            <a:endParaRPr lang="en-US" sz="2400" b="1" dirty="0">
              <a:latin typeface="Montserrat Classic" panose="020B0604020202020204" charset="0"/>
            </a:endParaRP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DC89C766-5582-38EF-3A5D-9F27D337F8B0}"/>
              </a:ext>
            </a:extLst>
          </p:cNvPr>
          <p:cNvSpPr txBox="1"/>
          <p:nvPr/>
        </p:nvSpPr>
        <p:spPr>
          <a:xfrm>
            <a:off x="10820400" y="7219921"/>
            <a:ext cx="482780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err="1">
                <a:latin typeface="Montserrat Classic" panose="020B0604020202020204" charset="0"/>
              </a:rPr>
              <a:t>S’impr</a:t>
            </a:r>
            <a:r>
              <a:rPr lang="fr-FR" sz="2400" b="1" dirty="0">
                <a:latin typeface="Montserrat Classic" panose="020B0604020202020204" charset="0"/>
              </a:rPr>
              <a:t>é</a:t>
            </a:r>
            <a:r>
              <a:rPr lang="en-US" sz="2400" b="1" dirty="0" err="1">
                <a:latin typeface="Montserrat Classic" panose="020B0604020202020204" charset="0"/>
              </a:rPr>
              <a:t>gner</a:t>
            </a:r>
            <a:r>
              <a:rPr lang="en-US" sz="2400" b="1" dirty="0">
                <a:latin typeface="Montserrat Classic" panose="020B0604020202020204" charset="0"/>
              </a:rPr>
              <a:t> du monde </a:t>
            </a:r>
            <a:r>
              <a:rPr lang="en-US" sz="2400" b="1" dirty="0" err="1">
                <a:latin typeface="Montserrat Classic" panose="020B0604020202020204" charset="0"/>
              </a:rPr>
              <a:t>professionel</a:t>
            </a:r>
            <a:endParaRPr lang="en-US" sz="2400" b="1" dirty="0">
              <a:latin typeface="Montserrat Classic" panose="020B0604020202020204" charset="0"/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1F98D505-EE05-B480-A894-9EE6AA753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8600" y="5676900"/>
            <a:ext cx="1257300" cy="1257300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7780707A-2293-3A74-8E41-D15288F6D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49189" y="5638800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29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83416" b="-83416"/>
              </a:stretch>
            </a:blip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5" name="Group 5"/>
          <p:cNvGrpSpPr/>
          <p:nvPr/>
        </p:nvGrpSpPr>
        <p:grpSpPr>
          <a:xfrm rot="-1660488">
            <a:off x="2050543" y="1815990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91275" y="2179745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638092" y="1512782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28304" y="4033124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71949" y="3363782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190711" y="5888883"/>
            <a:ext cx="4489509" cy="1594842"/>
            <a:chOff x="0" y="0"/>
            <a:chExt cx="4075920" cy="14479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75811" cy="1447927"/>
            </a:xfrm>
            <a:custGeom>
              <a:avLst/>
              <a:gdLst/>
              <a:ahLst/>
              <a:cxnLst/>
              <a:rect l="l" t="t" r="r" b="b"/>
              <a:pathLst>
                <a:path w="4075811" h="1447927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965198" y="5396629"/>
            <a:ext cx="2264184" cy="2264184"/>
            <a:chOff x="0" y="0"/>
            <a:chExt cx="2055600" cy="2055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 dirty="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369835" y="7739091"/>
            <a:ext cx="4487922" cy="1594049"/>
            <a:chOff x="0" y="0"/>
            <a:chExt cx="4074480" cy="1447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74414" cy="1447165"/>
            </a:xfrm>
            <a:custGeom>
              <a:avLst/>
              <a:gdLst/>
              <a:ahLst/>
              <a:cxnLst/>
              <a:rect l="l" t="t" r="r" b="b"/>
              <a:pathLst>
                <a:path w="4074414" h="1447165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238151" y="7067369"/>
            <a:ext cx="2263391" cy="2265770"/>
            <a:chOff x="0" y="0"/>
            <a:chExt cx="2054880" cy="2057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745932" y="7987856"/>
            <a:ext cx="2732632" cy="77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1"/>
              </a:lnSpc>
            </a:pPr>
            <a:r>
              <a:rPr lang="en-US" sz="2341" spc="229" dirty="0" err="1">
                <a:solidFill>
                  <a:srgbClr val="231F20"/>
                </a:solidFill>
                <a:latin typeface="Montserrat Classic" panose="020B0604020202020204" charset="0"/>
              </a:rPr>
              <a:t>Intégrez</a:t>
            </a:r>
            <a:r>
              <a:rPr lang="en-US" sz="2341" spc="229" dirty="0">
                <a:solidFill>
                  <a:srgbClr val="231F20"/>
                </a:solidFill>
                <a:latin typeface="Montserrat Classic" panose="020B0604020202020204" charset="0"/>
              </a:rPr>
              <a:t> des </a:t>
            </a:r>
            <a:r>
              <a:rPr lang="en-US" sz="2341" spc="229" dirty="0" err="1">
                <a:solidFill>
                  <a:srgbClr val="231F20"/>
                </a:solidFill>
                <a:latin typeface="Montserrat Classic" panose="020B0604020202020204" charset="0"/>
              </a:rPr>
              <a:t>outils</a:t>
            </a:r>
            <a:r>
              <a:rPr lang="en-US" sz="2341" spc="229" dirty="0">
                <a:solidFill>
                  <a:srgbClr val="231F20"/>
                </a:solidFill>
                <a:latin typeface="Montserrat Classic" panose="020B0604020202020204" charset="0"/>
              </a:rPr>
              <a:t> </a:t>
            </a:r>
            <a:r>
              <a:rPr lang="en-US" sz="2341" spc="229" dirty="0" err="1">
                <a:solidFill>
                  <a:srgbClr val="231F20"/>
                </a:solidFill>
                <a:latin typeface="Montserrat Classic" panose="020B0604020202020204" charset="0"/>
              </a:rPr>
              <a:t>d'analyse</a:t>
            </a:r>
            <a:endParaRPr lang="en-US" sz="2341" spc="229" dirty="0">
              <a:solidFill>
                <a:srgbClr val="231F20"/>
              </a:solidFill>
              <a:latin typeface="Montserrat Classic" panose="020B0604020202020204" charset="0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7007481" y="7667300"/>
            <a:ext cx="724731" cy="1065909"/>
          </a:xfrm>
          <a:custGeom>
            <a:avLst/>
            <a:gdLst/>
            <a:ahLst/>
            <a:cxnLst/>
            <a:rect l="l" t="t" r="r" b="b"/>
            <a:pathLst>
              <a:path w="724731" h="1065909">
                <a:moveTo>
                  <a:pt x="0" y="0"/>
                </a:moveTo>
                <a:lnTo>
                  <a:pt x="724731" y="0"/>
                </a:lnTo>
                <a:lnTo>
                  <a:pt x="724731" y="1065908"/>
                </a:lnTo>
                <a:lnTo>
                  <a:pt x="0" y="1065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2" name="TextBox 32"/>
          <p:cNvSpPr txBox="1"/>
          <p:nvPr/>
        </p:nvSpPr>
        <p:spPr>
          <a:xfrm>
            <a:off x="10505194" y="6166027"/>
            <a:ext cx="2732632" cy="787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u="none" spc="229" dirty="0">
                <a:solidFill>
                  <a:srgbClr val="231F20"/>
                </a:solidFill>
                <a:latin typeface="Montserrat Classic" panose="020B0604020202020204" charset="0"/>
              </a:rPr>
              <a:t>Formation des </a:t>
            </a:r>
            <a:r>
              <a:rPr lang="en-US" sz="2341" u="none" spc="229" dirty="0" err="1">
                <a:solidFill>
                  <a:srgbClr val="231F20"/>
                </a:solidFill>
                <a:latin typeface="Montserrat Classic" panose="020B0604020202020204" charset="0"/>
              </a:rPr>
              <a:t>Utilisateurs</a:t>
            </a:r>
            <a:endParaRPr lang="en-US" sz="2341" u="none" spc="229" dirty="0">
              <a:solidFill>
                <a:srgbClr val="231F20"/>
              </a:solidFill>
              <a:latin typeface="Montserrat Classic" panose="020B0604020202020204" charset="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377430" y="4323617"/>
            <a:ext cx="2732632" cy="7872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u="none" spc="229" dirty="0">
                <a:solidFill>
                  <a:srgbClr val="231F20"/>
                </a:solidFill>
                <a:latin typeface="Montserrat Classic" panose="020B0604020202020204" charset="0"/>
              </a:rPr>
              <a:t>Notifications </a:t>
            </a:r>
            <a:r>
              <a:rPr lang="en-US" sz="2341" u="none" spc="229" dirty="0" err="1">
                <a:solidFill>
                  <a:srgbClr val="231F20"/>
                </a:solidFill>
                <a:latin typeface="Montserrat Classic" panose="020B0604020202020204" charset="0"/>
              </a:rPr>
              <a:t>en</a:t>
            </a:r>
            <a:r>
              <a:rPr lang="en-US" sz="2341" u="none" spc="229" dirty="0">
                <a:solidFill>
                  <a:srgbClr val="231F20"/>
                </a:solidFill>
                <a:latin typeface="Montserrat Classic" panose="020B0604020202020204" charset="0"/>
              </a:rPr>
              <a:t> Temps </a:t>
            </a:r>
            <a:r>
              <a:rPr lang="en-US" sz="2341" u="none" spc="229" dirty="0" err="1">
                <a:solidFill>
                  <a:srgbClr val="231F20"/>
                </a:solidFill>
                <a:latin typeface="Montserrat Classic" panose="020B0604020202020204" charset="0"/>
              </a:rPr>
              <a:t>Réel</a:t>
            </a:r>
            <a:r>
              <a:rPr lang="en-US" sz="2341" u="none" spc="229" dirty="0">
                <a:solidFill>
                  <a:srgbClr val="231F20"/>
                </a:solidFill>
                <a:latin typeface="Montserrat Classic" panose="020B0604020202020204" charset="0"/>
              </a:rPr>
              <a:t>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08821" y="2364431"/>
            <a:ext cx="2732632" cy="119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spc="229" dirty="0">
                <a:solidFill>
                  <a:srgbClr val="231F20"/>
                </a:solidFill>
                <a:latin typeface="Montserrat Classic" panose="020B0604020202020204" charset="0"/>
              </a:rPr>
              <a:t>Service de </a:t>
            </a:r>
            <a:r>
              <a:rPr lang="en-US" sz="2341" spc="229" dirty="0" err="1">
                <a:solidFill>
                  <a:srgbClr val="231F20"/>
                </a:solidFill>
                <a:latin typeface="Montserrat Classic" panose="020B0604020202020204" charset="0"/>
              </a:rPr>
              <a:t>messagerie</a:t>
            </a:r>
            <a:r>
              <a:rPr lang="en-US" sz="2341" spc="229" dirty="0">
                <a:solidFill>
                  <a:srgbClr val="231F20"/>
                </a:solidFill>
                <a:latin typeface="Montserrat Classic" panose="020B0604020202020204" charset="0"/>
              </a:rPr>
              <a:t> </a:t>
            </a:r>
            <a:r>
              <a:rPr lang="en-US" sz="2341" spc="229" dirty="0" err="1">
                <a:solidFill>
                  <a:srgbClr val="231F20"/>
                </a:solidFill>
                <a:latin typeface="Montserrat Classic" panose="020B0604020202020204" charset="0"/>
              </a:rPr>
              <a:t>instantanée</a:t>
            </a:r>
            <a:endParaRPr lang="en-US" sz="2341" u="none" spc="229" dirty="0">
              <a:solidFill>
                <a:srgbClr val="231F20"/>
              </a:solidFill>
              <a:latin typeface="Montserrat Classic" panose="020B0604020202020204" charset="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178433" y="4945638"/>
            <a:ext cx="548831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8"/>
              </a:lnSpc>
            </a:pPr>
            <a:r>
              <a:rPr lang="en-US" sz="5684" spc="198" dirty="0">
                <a:solidFill>
                  <a:srgbClr val="040506"/>
                </a:solidFill>
                <a:latin typeface="Montserrat Classic"/>
              </a:rPr>
              <a:t>Perspectives </a:t>
            </a:r>
          </a:p>
        </p:txBody>
      </p:sp>
      <p:pic>
        <p:nvPicPr>
          <p:cNvPr id="41" name="Graphique 40">
            <a:extLst>
              <a:ext uri="{FF2B5EF4-FFF2-40B4-BE49-F238E27FC236}">
                <a16:creationId xmlns:a16="http://schemas.microsoft.com/office/drawing/2014/main" id="{60C535A5-DF05-149C-A96E-CDCA49E1E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11577" y="2144577"/>
            <a:ext cx="1098967" cy="1098967"/>
          </a:xfrm>
          <a:prstGeom prst="rect">
            <a:avLst/>
          </a:prstGeom>
        </p:spPr>
      </p:pic>
      <p:pic>
        <p:nvPicPr>
          <p:cNvPr id="43" name="Graphique 42">
            <a:extLst>
              <a:ext uri="{FF2B5EF4-FFF2-40B4-BE49-F238E27FC236}">
                <a16:creationId xmlns:a16="http://schemas.microsoft.com/office/drawing/2014/main" id="{0DD220AD-ECCB-C88C-3114-1575A58860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7000" y="3848100"/>
            <a:ext cx="1306048" cy="1306048"/>
          </a:xfrm>
          <a:prstGeom prst="rect">
            <a:avLst/>
          </a:prstGeom>
        </p:spPr>
      </p:pic>
      <p:pic>
        <p:nvPicPr>
          <p:cNvPr id="45" name="Graphique 44">
            <a:extLst>
              <a:ext uri="{FF2B5EF4-FFF2-40B4-BE49-F238E27FC236}">
                <a16:creationId xmlns:a16="http://schemas.microsoft.com/office/drawing/2014/main" id="{021DA0CC-8030-BD9C-E15A-0F9B6DDCA5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71792" y="5811050"/>
            <a:ext cx="1389850" cy="1389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" name="TextBox 3"/>
          <p:cNvSpPr txBox="1"/>
          <p:nvPr/>
        </p:nvSpPr>
        <p:spPr>
          <a:xfrm>
            <a:off x="3602205" y="3734337"/>
            <a:ext cx="13063143" cy="168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 dirty="0">
                <a:solidFill>
                  <a:srgbClr val="FFFFFF"/>
                </a:solidFill>
                <a:latin typeface="Montserrat Classic"/>
              </a:rPr>
              <a:t>CONCLUSION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6" name="Freeform 6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3971755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388306" y="3787403"/>
            <a:ext cx="13909094" cy="3898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8174" spc="882" dirty="0">
                <a:solidFill>
                  <a:srgbClr val="231F20"/>
                </a:solidFill>
                <a:latin typeface="Montserrat Classic"/>
              </a:rPr>
              <a:t>MERCI POUR VOTRE</a:t>
            </a:r>
          </a:p>
          <a:p>
            <a:pPr marL="0" lvl="0" indent="0" algn="ctr">
              <a:lnSpc>
                <a:spcPts val="7602"/>
              </a:lnSpc>
            </a:pPr>
            <a:endParaRPr lang="en-US" sz="8174" spc="882" dirty="0">
              <a:solidFill>
                <a:srgbClr val="231F20"/>
              </a:solidFill>
              <a:latin typeface="Montserrat Classic"/>
            </a:endParaRPr>
          </a:p>
          <a:p>
            <a:pPr marL="0" lvl="0" indent="0" algn="ctr">
              <a:lnSpc>
                <a:spcPts val="7602"/>
              </a:lnSpc>
            </a:pPr>
            <a:r>
              <a:rPr lang="en-US" sz="8174" spc="882" dirty="0">
                <a:solidFill>
                  <a:srgbClr val="231F20"/>
                </a:solidFill>
                <a:latin typeface="Montserrat Classic"/>
              </a:rPr>
              <a:t> </a:t>
            </a:r>
          </a:p>
          <a:p>
            <a:pPr marL="0" lvl="0" indent="0" algn="ctr">
              <a:lnSpc>
                <a:spcPts val="7602"/>
              </a:lnSpc>
            </a:pPr>
            <a:r>
              <a:rPr lang="en-US" sz="8174" spc="882" dirty="0">
                <a:solidFill>
                  <a:srgbClr val="231F20"/>
                </a:solidFill>
                <a:latin typeface="Montserrat Classic"/>
              </a:rPr>
              <a:t>ATTENTION</a:t>
            </a:r>
          </a:p>
        </p:txBody>
      </p: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4876800" y="6809270"/>
            <a:ext cx="7834885" cy="6955459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0"/>
                </a:moveTo>
                <a:cubicBezTo>
                  <a:pt x="1423670" y="0"/>
                  <a:pt x="0" y="1424940"/>
                  <a:pt x="0" y="3175000"/>
                </a:cubicBezTo>
                <a:cubicBezTo>
                  <a:pt x="0" y="4925060"/>
                  <a:pt x="1423670" y="6350000"/>
                  <a:pt x="3175000" y="6350000"/>
                </a:cubicBezTo>
                <a:cubicBezTo>
                  <a:pt x="4925060" y="6350000"/>
                  <a:pt x="6350000" y="4926330"/>
                  <a:pt x="6350000" y="3175000"/>
                </a:cubicBezTo>
                <a:cubicBezTo>
                  <a:pt x="6350000" y="1424940"/>
                  <a:pt x="4926330" y="0"/>
                  <a:pt x="3175000" y="0"/>
                </a:cubicBezTo>
                <a:close/>
                <a:moveTo>
                  <a:pt x="3175000" y="5833110"/>
                </a:moveTo>
                <a:cubicBezTo>
                  <a:pt x="1709420" y="5833110"/>
                  <a:pt x="516890" y="4640580"/>
                  <a:pt x="516890" y="3175000"/>
                </a:cubicBezTo>
                <a:cubicBezTo>
                  <a:pt x="516890" y="1709420"/>
                  <a:pt x="1709420" y="516890"/>
                  <a:pt x="3175000" y="516890"/>
                </a:cubicBezTo>
                <a:cubicBezTo>
                  <a:pt x="4640580" y="516890"/>
                  <a:pt x="5833110" y="1709420"/>
                  <a:pt x="5833110" y="3175000"/>
                </a:cubicBezTo>
                <a:cubicBezTo>
                  <a:pt x="5833110" y="4640580"/>
                  <a:pt x="4640580" y="5833110"/>
                  <a:pt x="3175000" y="5833110"/>
                </a:cubicBezTo>
                <a:close/>
              </a:path>
            </a:pathLst>
          </a:custGeom>
          <a:solidFill>
            <a:srgbClr val="339900"/>
          </a:solidFill>
        </p:spPr>
        <p:txBody>
          <a:bodyPr/>
          <a:lstStyle/>
          <a:p>
            <a:endParaRPr lang="fr-BF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10" name="Freeform 10"/>
          <p:cNvSpPr/>
          <p:nvPr/>
        </p:nvSpPr>
        <p:spPr>
          <a:xfrm>
            <a:off x="13998227" y="923112"/>
            <a:ext cx="3261073" cy="1630536"/>
          </a:xfrm>
          <a:custGeom>
            <a:avLst/>
            <a:gdLst/>
            <a:ahLst/>
            <a:cxnLst/>
            <a:rect l="l" t="t" r="r" b="b"/>
            <a:pathLst>
              <a:path w="3261073" h="1630536">
                <a:moveTo>
                  <a:pt x="0" y="0"/>
                </a:moveTo>
                <a:lnTo>
                  <a:pt x="3261073" y="0"/>
                </a:lnTo>
                <a:lnTo>
                  <a:pt x="3261073" y="1630537"/>
                </a:lnTo>
                <a:lnTo>
                  <a:pt x="0" y="1630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11" name="Freeform 11"/>
          <p:cNvSpPr/>
          <p:nvPr/>
        </p:nvSpPr>
        <p:spPr>
          <a:xfrm>
            <a:off x="1887300" y="1069049"/>
            <a:ext cx="1595175" cy="1595175"/>
          </a:xfrm>
          <a:custGeom>
            <a:avLst/>
            <a:gdLst/>
            <a:ahLst/>
            <a:cxnLst/>
            <a:rect l="l" t="t" r="r" b="b"/>
            <a:pathLst>
              <a:path w="1595175" h="1595175">
                <a:moveTo>
                  <a:pt x="0" y="0"/>
                </a:moveTo>
                <a:lnTo>
                  <a:pt x="1595176" y="0"/>
                </a:lnTo>
                <a:lnTo>
                  <a:pt x="1595176" y="1595175"/>
                </a:lnTo>
                <a:lnTo>
                  <a:pt x="0" y="15951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12" name="Freeform 12"/>
          <p:cNvSpPr/>
          <p:nvPr/>
        </p:nvSpPr>
        <p:spPr>
          <a:xfrm>
            <a:off x="7751071" y="951687"/>
            <a:ext cx="3243936" cy="1848949"/>
          </a:xfrm>
          <a:custGeom>
            <a:avLst/>
            <a:gdLst/>
            <a:ahLst/>
            <a:cxnLst/>
            <a:rect l="l" t="t" r="r" b="b"/>
            <a:pathLst>
              <a:path w="3243936" h="1848949">
                <a:moveTo>
                  <a:pt x="0" y="0"/>
                </a:moveTo>
                <a:lnTo>
                  <a:pt x="3243936" y="0"/>
                </a:lnTo>
                <a:lnTo>
                  <a:pt x="3243936" y="1848949"/>
                </a:lnTo>
                <a:lnTo>
                  <a:pt x="0" y="18489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13" name="TextBox 13"/>
          <p:cNvSpPr txBox="1"/>
          <p:nvPr/>
        </p:nvSpPr>
        <p:spPr>
          <a:xfrm>
            <a:off x="3112996" y="3645268"/>
            <a:ext cx="13875836" cy="205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4200">
                <a:solidFill>
                  <a:srgbClr val="191974"/>
                </a:solidFill>
                <a:latin typeface="Montserrat Classic"/>
              </a:rPr>
              <a:t>CONCEPTION ET REALISATION D'UNE PLATEFORME DE GESTION INTEGREE ET DE SUIVI DES STARTUPS INCUBEES A SIRA LABS.</a:t>
            </a:r>
          </a:p>
          <a:p>
            <a:pPr algn="ctr">
              <a:lnSpc>
                <a:spcPts val="4032"/>
              </a:lnSpc>
            </a:pPr>
            <a:endParaRPr lang="en-US" sz="4200">
              <a:solidFill>
                <a:srgbClr val="191974"/>
              </a:solidFill>
              <a:latin typeface="Montserrat Classic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20144" y="5583048"/>
            <a:ext cx="9461540" cy="4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Présenté par Rimalguedo Rahimata SAWADOGO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20144" y="6306673"/>
            <a:ext cx="9461540" cy="8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 Bold"/>
              </a:rPr>
              <a:t>OPTION</a:t>
            </a:r>
            <a:r>
              <a:rPr lang="en-US" sz="2524" spc="247">
                <a:solidFill>
                  <a:srgbClr val="231F20"/>
                </a:solidFill>
                <a:latin typeface="Open Sauce"/>
              </a:rPr>
              <a:t>: Méthode Informatique Appliquées à la Gestion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82476" y="7763338"/>
            <a:ext cx="9461540" cy="4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 Bold"/>
              </a:rPr>
              <a:t>MAITRE DE STAGE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53312" y="7810660"/>
            <a:ext cx="9461540" cy="4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 Bold"/>
              </a:rPr>
              <a:t>DIRECTEUR DE RAPPORT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82476" y="8273157"/>
            <a:ext cx="9767491" cy="1778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5"/>
              </a:lnSpc>
            </a:pPr>
            <a:r>
              <a:rPr lang="en-US" sz="2605" spc="255">
                <a:solidFill>
                  <a:srgbClr val="231F20"/>
                </a:solidFill>
                <a:latin typeface="Open Sauce"/>
              </a:rPr>
              <a:t>M. Laurent NIKIEMA   </a:t>
            </a:r>
          </a:p>
          <a:p>
            <a:pPr>
              <a:lnSpc>
                <a:spcPts val="3595"/>
              </a:lnSpc>
            </a:pPr>
            <a:r>
              <a:rPr lang="en-US" sz="2605" spc="255">
                <a:solidFill>
                  <a:srgbClr val="231F20"/>
                </a:solidFill>
                <a:latin typeface="Open Sauce"/>
              </a:rPr>
              <a:t>Consultant développeur web/data</a:t>
            </a:r>
          </a:p>
          <a:p>
            <a:pPr>
              <a:lnSpc>
                <a:spcPts val="3595"/>
              </a:lnSpc>
            </a:pPr>
            <a:r>
              <a:rPr lang="en-US" sz="2605" spc="255">
                <a:solidFill>
                  <a:srgbClr val="231F20"/>
                </a:solidFill>
                <a:latin typeface="Open Sauce"/>
              </a:rPr>
              <a:t>à Sira Labs</a:t>
            </a:r>
          </a:p>
          <a:p>
            <a:pPr marL="0" lvl="0" indent="0" algn="l">
              <a:lnSpc>
                <a:spcPts val="3595"/>
              </a:lnSpc>
              <a:spcBef>
                <a:spcPct val="0"/>
              </a:spcBef>
            </a:pPr>
            <a:endParaRPr lang="en-US" sz="2605" spc="255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343787" y="8263632"/>
            <a:ext cx="9767491" cy="2230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5"/>
              </a:lnSpc>
            </a:pPr>
            <a:r>
              <a:rPr lang="en-US" sz="2605" spc="255">
                <a:solidFill>
                  <a:srgbClr val="231F20"/>
                </a:solidFill>
                <a:latin typeface="Open Sauce"/>
              </a:rPr>
              <a:t>Dr Ferdinand GUINKO</a:t>
            </a:r>
          </a:p>
          <a:p>
            <a:pPr>
              <a:lnSpc>
                <a:spcPts val="3595"/>
              </a:lnSpc>
            </a:pPr>
            <a:r>
              <a:rPr lang="en-US" sz="2605" spc="255">
                <a:solidFill>
                  <a:srgbClr val="231F20"/>
                </a:solidFill>
                <a:latin typeface="Open Sauce"/>
              </a:rPr>
              <a:t>Maitre de Conférences en </a:t>
            </a:r>
          </a:p>
          <a:p>
            <a:pPr>
              <a:lnSpc>
                <a:spcPts val="3595"/>
              </a:lnSpc>
            </a:pPr>
            <a:r>
              <a:rPr lang="en-US" sz="2605" spc="255">
                <a:solidFill>
                  <a:srgbClr val="231F20"/>
                </a:solidFill>
                <a:latin typeface="Open Sauce"/>
              </a:rPr>
              <a:t>Informatique à l’IBAM</a:t>
            </a:r>
          </a:p>
          <a:p>
            <a:pPr>
              <a:lnSpc>
                <a:spcPts val="3595"/>
              </a:lnSpc>
            </a:pPr>
            <a:endParaRPr lang="en-US" sz="2605" spc="255">
              <a:solidFill>
                <a:srgbClr val="231F20"/>
              </a:solidFill>
              <a:latin typeface="Open Sauce"/>
            </a:endParaRPr>
          </a:p>
          <a:p>
            <a:pPr marL="0" lvl="0" indent="0" algn="l">
              <a:lnSpc>
                <a:spcPts val="3595"/>
              </a:lnSpc>
              <a:spcBef>
                <a:spcPct val="0"/>
              </a:spcBef>
            </a:pPr>
            <a:endParaRPr lang="en-US" sz="2605" spc="255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302337" y="9788619"/>
            <a:ext cx="9461540" cy="129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Année académique 2022-2023</a:t>
            </a:r>
          </a:p>
          <a:p>
            <a:pPr>
              <a:lnSpc>
                <a:spcPts val="3483"/>
              </a:lnSpc>
            </a:pPr>
            <a:endParaRPr lang="en-US" sz="2524" spc="247">
              <a:solidFill>
                <a:srgbClr val="231F20"/>
              </a:solidFill>
              <a:latin typeface="Open Sauce"/>
            </a:endParaRPr>
          </a:p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endParaRPr lang="en-US" sz="2524" spc="247">
              <a:solidFill>
                <a:srgbClr val="231F20"/>
              </a:solidFill>
              <a:latin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599262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57864" y="2547270"/>
            <a:ext cx="6306960" cy="6309618"/>
            <a:chOff x="0" y="0"/>
            <a:chExt cx="6832800" cy="6835680"/>
          </a:xfrm>
        </p:grpSpPr>
        <p:sp>
          <p:nvSpPr>
            <p:cNvPr id="3" name="Freeform 3"/>
            <p:cNvSpPr/>
            <p:nvPr/>
          </p:nvSpPr>
          <p:spPr>
            <a:xfrm>
              <a:off x="0" y="508"/>
              <a:ext cx="6832726" cy="6835140"/>
            </a:xfrm>
            <a:custGeom>
              <a:avLst/>
              <a:gdLst/>
              <a:ahLst/>
              <a:cxnLst/>
              <a:rect l="l" t="t" r="r" b="b"/>
              <a:pathLst>
                <a:path w="6832726" h="6835140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035582" y="2145857"/>
            <a:ext cx="2223718" cy="2218402"/>
            <a:chOff x="0" y="0"/>
            <a:chExt cx="2409120" cy="2403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72985" y="3913002"/>
            <a:ext cx="507082" cy="515722"/>
            <a:chOff x="0" y="0"/>
            <a:chExt cx="549360" cy="558720"/>
          </a:xfrm>
        </p:grpSpPr>
        <p:sp>
          <p:nvSpPr>
            <p:cNvPr id="7" name="Freeform 7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035582" y="7039898"/>
            <a:ext cx="2223718" cy="2218402"/>
            <a:chOff x="0" y="0"/>
            <a:chExt cx="2409120" cy="24033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372985" y="6975433"/>
            <a:ext cx="507082" cy="515722"/>
            <a:chOff x="0" y="0"/>
            <a:chExt cx="549360" cy="558720"/>
          </a:xfrm>
        </p:grpSpPr>
        <p:sp>
          <p:nvSpPr>
            <p:cNvPr id="12" name="Freeform 12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513878" y="7124966"/>
            <a:ext cx="219315" cy="216656"/>
            <a:chOff x="0" y="0"/>
            <a:chExt cx="237600" cy="2347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62723" y="7039898"/>
            <a:ext cx="2224383" cy="2218402"/>
            <a:chOff x="0" y="0"/>
            <a:chExt cx="2409840" cy="24033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42620" y="6975433"/>
            <a:ext cx="507082" cy="515722"/>
            <a:chOff x="0" y="0"/>
            <a:chExt cx="549360" cy="558720"/>
          </a:xfrm>
        </p:grpSpPr>
        <p:sp>
          <p:nvSpPr>
            <p:cNvPr id="19" name="Freeform 19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088830" y="7124966"/>
            <a:ext cx="219979" cy="216656"/>
            <a:chOff x="0" y="0"/>
            <a:chExt cx="238320" cy="2347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562723" y="2145857"/>
            <a:ext cx="2224383" cy="2218402"/>
            <a:chOff x="0" y="0"/>
            <a:chExt cx="2409840" cy="240336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942620" y="3913002"/>
            <a:ext cx="507082" cy="515722"/>
            <a:chOff x="0" y="0"/>
            <a:chExt cx="549360" cy="558720"/>
          </a:xfrm>
        </p:grpSpPr>
        <p:sp>
          <p:nvSpPr>
            <p:cNvPr id="26" name="Freeform 26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516869" y="4062535"/>
            <a:ext cx="219315" cy="216656"/>
            <a:chOff x="0" y="0"/>
            <a:chExt cx="237600" cy="2347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089494" y="4062535"/>
            <a:ext cx="219315" cy="216656"/>
            <a:chOff x="0" y="0"/>
            <a:chExt cx="237600" cy="2347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sp>
        <p:nvSpPr>
          <p:cNvPr id="32" name="Freeform 32"/>
          <p:cNvSpPr/>
          <p:nvPr/>
        </p:nvSpPr>
        <p:spPr>
          <a:xfrm>
            <a:off x="15398008" y="7491155"/>
            <a:ext cx="1489037" cy="1302230"/>
          </a:xfrm>
          <a:custGeom>
            <a:avLst/>
            <a:gdLst/>
            <a:ahLst/>
            <a:cxnLst/>
            <a:rect l="l" t="t" r="r" b="b"/>
            <a:pathLst>
              <a:path w="1489037" h="1302230">
                <a:moveTo>
                  <a:pt x="0" y="0"/>
                </a:moveTo>
                <a:lnTo>
                  <a:pt x="1489037" y="0"/>
                </a:lnTo>
                <a:lnTo>
                  <a:pt x="1489037" y="1302230"/>
                </a:lnTo>
                <a:lnTo>
                  <a:pt x="0" y="1302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3" name="Freeform 33"/>
          <p:cNvSpPr/>
          <p:nvPr/>
        </p:nvSpPr>
        <p:spPr>
          <a:xfrm>
            <a:off x="15398008" y="2676676"/>
            <a:ext cx="1498866" cy="1205944"/>
          </a:xfrm>
          <a:custGeom>
            <a:avLst/>
            <a:gdLst/>
            <a:ahLst/>
            <a:cxnLst/>
            <a:rect l="l" t="t" r="r" b="b"/>
            <a:pathLst>
              <a:path w="1498866" h="1205944">
                <a:moveTo>
                  <a:pt x="0" y="0"/>
                </a:moveTo>
                <a:lnTo>
                  <a:pt x="1498866" y="0"/>
                </a:lnTo>
                <a:lnTo>
                  <a:pt x="1498866" y="1205944"/>
                </a:lnTo>
                <a:lnTo>
                  <a:pt x="0" y="1205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4" name="Freeform 34"/>
          <p:cNvSpPr/>
          <p:nvPr/>
        </p:nvSpPr>
        <p:spPr>
          <a:xfrm>
            <a:off x="6987774" y="2605605"/>
            <a:ext cx="1408888" cy="1280807"/>
          </a:xfrm>
          <a:custGeom>
            <a:avLst/>
            <a:gdLst/>
            <a:ahLst/>
            <a:cxnLst/>
            <a:rect l="l" t="t" r="r" b="b"/>
            <a:pathLst>
              <a:path w="1408888" h="1280807">
                <a:moveTo>
                  <a:pt x="0" y="0"/>
                </a:moveTo>
                <a:lnTo>
                  <a:pt x="1408888" y="0"/>
                </a:lnTo>
                <a:lnTo>
                  <a:pt x="1408888" y="1280807"/>
                </a:lnTo>
                <a:lnTo>
                  <a:pt x="0" y="1280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5" name="Freeform 35"/>
          <p:cNvSpPr/>
          <p:nvPr/>
        </p:nvSpPr>
        <p:spPr>
          <a:xfrm>
            <a:off x="6927575" y="7587964"/>
            <a:ext cx="1469087" cy="1268924"/>
          </a:xfrm>
          <a:custGeom>
            <a:avLst/>
            <a:gdLst/>
            <a:ahLst/>
            <a:cxnLst/>
            <a:rect l="l" t="t" r="r" b="b"/>
            <a:pathLst>
              <a:path w="1469087" h="1268924">
                <a:moveTo>
                  <a:pt x="0" y="0"/>
                </a:moveTo>
                <a:lnTo>
                  <a:pt x="1469087" y="0"/>
                </a:lnTo>
                <a:lnTo>
                  <a:pt x="1469087" y="1268924"/>
                </a:lnTo>
                <a:lnTo>
                  <a:pt x="0" y="12689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36" name="Group 36"/>
          <p:cNvGrpSpPr/>
          <p:nvPr/>
        </p:nvGrpSpPr>
        <p:grpSpPr>
          <a:xfrm>
            <a:off x="9655291" y="3446026"/>
            <a:ext cx="4512106" cy="4512106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39900"/>
              </a:solidFill>
              <a:prstDash val="solid"/>
              <a:miter/>
            </a:ln>
          </p:spPr>
          <p:txBody>
            <a:bodyPr/>
            <a:lstStyle/>
            <a:p>
              <a:endParaRPr lang="fr-BF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482178" y="960544"/>
            <a:ext cx="11646132" cy="747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34"/>
              </a:lnSpc>
            </a:pPr>
            <a:r>
              <a:rPr lang="en-US" sz="5765" spc="565">
                <a:solidFill>
                  <a:srgbClr val="231F20"/>
                </a:solidFill>
                <a:latin typeface="Montserrat Classic"/>
              </a:rPr>
              <a:t>Résultats attendus </a:t>
            </a:r>
          </a:p>
        </p:txBody>
      </p:sp>
      <p:sp>
        <p:nvSpPr>
          <p:cNvPr id="40" name="Freeform 40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41" name="Freeform 41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42" name="Freeform 42"/>
          <p:cNvSpPr/>
          <p:nvPr/>
        </p:nvSpPr>
        <p:spPr>
          <a:xfrm>
            <a:off x="10565236" y="4812097"/>
            <a:ext cx="3050327" cy="2421197"/>
          </a:xfrm>
          <a:custGeom>
            <a:avLst/>
            <a:gdLst/>
            <a:ahLst/>
            <a:cxnLst/>
            <a:rect l="l" t="t" r="r" b="b"/>
            <a:pathLst>
              <a:path w="3050327" h="2421197">
                <a:moveTo>
                  <a:pt x="0" y="0"/>
                </a:moveTo>
                <a:lnTo>
                  <a:pt x="3050328" y="0"/>
                </a:lnTo>
                <a:lnTo>
                  <a:pt x="3050328" y="2421197"/>
                </a:lnTo>
                <a:lnTo>
                  <a:pt x="0" y="24211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43" name="TextBox 43"/>
          <p:cNvSpPr txBox="1"/>
          <p:nvPr/>
        </p:nvSpPr>
        <p:spPr>
          <a:xfrm>
            <a:off x="1482178" y="3645530"/>
            <a:ext cx="3823245" cy="50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89" spc="145" dirty="0">
                <a:solidFill>
                  <a:srgbClr val="231F20"/>
                </a:solidFill>
                <a:latin typeface="Open Sauce"/>
              </a:rPr>
              <a:t>Le </a:t>
            </a:r>
            <a:r>
              <a:rPr lang="en-US" sz="1489" spc="145" dirty="0" err="1">
                <a:solidFill>
                  <a:srgbClr val="231F20"/>
                </a:solidFill>
                <a:latin typeface="Open Sauce"/>
              </a:rPr>
              <a:t>logiciel</a:t>
            </a:r>
            <a:r>
              <a:rPr lang="en-US" sz="1489" spc="145" dirty="0">
                <a:solidFill>
                  <a:srgbClr val="231F20"/>
                </a:solidFill>
                <a:latin typeface="Open Sauce"/>
              </a:rPr>
              <a:t> de gestion de </a:t>
            </a:r>
            <a:r>
              <a:rPr lang="en-US" sz="1489" spc="145" dirty="0" err="1">
                <a:solidFill>
                  <a:srgbClr val="231F20"/>
                </a:solidFill>
                <a:latin typeface="Open Sauce"/>
              </a:rPr>
              <a:t>projets</a:t>
            </a:r>
            <a:r>
              <a:rPr lang="en-US" sz="1489" spc="145" dirty="0">
                <a:solidFill>
                  <a:srgbClr val="231F20"/>
                </a:solidFill>
                <a:latin typeface="Open Sauce"/>
              </a:rPr>
              <a:t> de Sira Labs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82178" y="3252411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82178" y="5176641"/>
            <a:ext cx="4482343" cy="76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la mise en pratique des connaissances apprises au cours des 3 années d’études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82178" y="4783522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82178" y="6706819"/>
            <a:ext cx="4482343" cy="50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Le rapport de stage est rédigé et soutenu devant un jury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82178" y="6313701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03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82178" y="8236998"/>
            <a:ext cx="4482343" cy="50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le rapport de stage est rédigé et soutenu devant un jury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82178" y="7843879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57864" y="2547270"/>
            <a:ext cx="6306960" cy="6309618"/>
            <a:chOff x="0" y="0"/>
            <a:chExt cx="6832800" cy="6835680"/>
          </a:xfrm>
        </p:grpSpPr>
        <p:sp>
          <p:nvSpPr>
            <p:cNvPr id="3" name="Freeform 3"/>
            <p:cNvSpPr/>
            <p:nvPr/>
          </p:nvSpPr>
          <p:spPr>
            <a:xfrm>
              <a:off x="0" y="508"/>
              <a:ext cx="6832726" cy="6835140"/>
            </a:xfrm>
            <a:custGeom>
              <a:avLst/>
              <a:gdLst/>
              <a:ahLst/>
              <a:cxnLst/>
              <a:rect l="l" t="t" r="r" b="b"/>
              <a:pathLst>
                <a:path w="6832726" h="6835140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035582" y="2145857"/>
            <a:ext cx="2223718" cy="2218402"/>
            <a:chOff x="0" y="0"/>
            <a:chExt cx="2409120" cy="2403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72985" y="3913002"/>
            <a:ext cx="507082" cy="515722"/>
            <a:chOff x="0" y="0"/>
            <a:chExt cx="549360" cy="558720"/>
          </a:xfrm>
        </p:grpSpPr>
        <p:sp>
          <p:nvSpPr>
            <p:cNvPr id="7" name="Freeform 7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035582" y="7039898"/>
            <a:ext cx="2223718" cy="2218402"/>
            <a:chOff x="0" y="0"/>
            <a:chExt cx="2409120" cy="24033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372985" y="6975433"/>
            <a:ext cx="507082" cy="515722"/>
            <a:chOff x="0" y="0"/>
            <a:chExt cx="549360" cy="558720"/>
          </a:xfrm>
        </p:grpSpPr>
        <p:sp>
          <p:nvSpPr>
            <p:cNvPr id="12" name="Freeform 12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513878" y="7124966"/>
            <a:ext cx="219315" cy="216656"/>
            <a:chOff x="0" y="0"/>
            <a:chExt cx="237600" cy="2347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62723" y="7039898"/>
            <a:ext cx="2224383" cy="2218402"/>
            <a:chOff x="0" y="0"/>
            <a:chExt cx="2409840" cy="24033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42620" y="6975433"/>
            <a:ext cx="507082" cy="515722"/>
            <a:chOff x="0" y="0"/>
            <a:chExt cx="549360" cy="558720"/>
          </a:xfrm>
        </p:grpSpPr>
        <p:sp>
          <p:nvSpPr>
            <p:cNvPr id="19" name="Freeform 19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088830" y="7124966"/>
            <a:ext cx="219979" cy="216656"/>
            <a:chOff x="0" y="0"/>
            <a:chExt cx="238320" cy="2347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562723" y="2145857"/>
            <a:ext cx="2224383" cy="2218402"/>
            <a:chOff x="0" y="0"/>
            <a:chExt cx="2409840" cy="240336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942620" y="3913002"/>
            <a:ext cx="507082" cy="515722"/>
            <a:chOff x="0" y="0"/>
            <a:chExt cx="549360" cy="558720"/>
          </a:xfrm>
        </p:grpSpPr>
        <p:sp>
          <p:nvSpPr>
            <p:cNvPr id="26" name="Freeform 26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516869" y="4062535"/>
            <a:ext cx="219315" cy="216656"/>
            <a:chOff x="0" y="0"/>
            <a:chExt cx="237600" cy="2347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089494" y="4062535"/>
            <a:ext cx="219315" cy="216656"/>
            <a:chOff x="0" y="0"/>
            <a:chExt cx="237600" cy="2347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sp>
        <p:nvSpPr>
          <p:cNvPr id="32" name="Freeform 32"/>
          <p:cNvSpPr/>
          <p:nvPr/>
        </p:nvSpPr>
        <p:spPr>
          <a:xfrm>
            <a:off x="15398008" y="7491155"/>
            <a:ext cx="1489037" cy="1302230"/>
          </a:xfrm>
          <a:custGeom>
            <a:avLst/>
            <a:gdLst/>
            <a:ahLst/>
            <a:cxnLst/>
            <a:rect l="l" t="t" r="r" b="b"/>
            <a:pathLst>
              <a:path w="1489037" h="1302230">
                <a:moveTo>
                  <a:pt x="0" y="0"/>
                </a:moveTo>
                <a:lnTo>
                  <a:pt x="1489037" y="0"/>
                </a:lnTo>
                <a:lnTo>
                  <a:pt x="1489037" y="1302230"/>
                </a:lnTo>
                <a:lnTo>
                  <a:pt x="0" y="1302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3" name="Freeform 33"/>
          <p:cNvSpPr/>
          <p:nvPr/>
        </p:nvSpPr>
        <p:spPr>
          <a:xfrm>
            <a:off x="15398008" y="2676676"/>
            <a:ext cx="1498866" cy="1205944"/>
          </a:xfrm>
          <a:custGeom>
            <a:avLst/>
            <a:gdLst/>
            <a:ahLst/>
            <a:cxnLst/>
            <a:rect l="l" t="t" r="r" b="b"/>
            <a:pathLst>
              <a:path w="1498866" h="1205944">
                <a:moveTo>
                  <a:pt x="0" y="0"/>
                </a:moveTo>
                <a:lnTo>
                  <a:pt x="1498866" y="0"/>
                </a:lnTo>
                <a:lnTo>
                  <a:pt x="1498866" y="1205944"/>
                </a:lnTo>
                <a:lnTo>
                  <a:pt x="0" y="1205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4" name="Freeform 34"/>
          <p:cNvSpPr/>
          <p:nvPr/>
        </p:nvSpPr>
        <p:spPr>
          <a:xfrm>
            <a:off x="6987774" y="2605605"/>
            <a:ext cx="1408888" cy="1280807"/>
          </a:xfrm>
          <a:custGeom>
            <a:avLst/>
            <a:gdLst/>
            <a:ahLst/>
            <a:cxnLst/>
            <a:rect l="l" t="t" r="r" b="b"/>
            <a:pathLst>
              <a:path w="1408888" h="1280807">
                <a:moveTo>
                  <a:pt x="0" y="0"/>
                </a:moveTo>
                <a:lnTo>
                  <a:pt x="1408888" y="0"/>
                </a:lnTo>
                <a:lnTo>
                  <a:pt x="1408888" y="1280807"/>
                </a:lnTo>
                <a:lnTo>
                  <a:pt x="0" y="1280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5" name="Freeform 35"/>
          <p:cNvSpPr/>
          <p:nvPr/>
        </p:nvSpPr>
        <p:spPr>
          <a:xfrm>
            <a:off x="6927575" y="7587964"/>
            <a:ext cx="1469087" cy="1268924"/>
          </a:xfrm>
          <a:custGeom>
            <a:avLst/>
            <a:gdLst/>
            <a:ahLst/>
            <a:cxnLst/>
            <a:rect l="l" t="t" r="r" b="b"/>
            <a:pathLst>
              <a:path w="1469087" h="1268924">
                <a:moveTo>
                  <a:pt x="0" y="0"/>
                </a:moveTo>
                <a:lnTo>
                  <a:pt x="1469087" y="0"/>
                </a:lnTo>
                <a:lnTo>
                  <a:pt x="1469087" y="1268924"/>
                </a:lnTo>
                <a:lnTo>
                  <a:pt x="0" y="12689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36" name="Group 36"/>
          <p:cNvGrpSpPr/>
          <p:nvPr/>
        </p:nvGrpSpPr>
        <p:grpSpPr>
          <a:xfrm>
            <a:off x="9655291" y="3446026"/>
            <a:ext cx="4512106" cy="4512106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39900"/>
              </a:solidFill>
              <a:prstDash val="solid"/>
              <a:miter/>
            </a:ln>
          </p:spPr>
          <p:txBody>
            <a:bodyPr/>
            <a:lstStyle/>
            <a:p>
              <a:endParaRPr lang="fr-BF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482178" y="960544"/>
            <a:ext cx="11646132" cy="747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34"/>
              </a:lnSpc>
            </a:pPr>
            <a:r>
              <a:rPr lang="en-US" sz="5765" spc="565">
                <a:solidFill>
                  <a:srgbClr val="231F20"/>
                </a:solidFill>
                <a:latin typeface="Montserrat Classic"/>
              </a:rPr>
              <a:t>Résultats attendus </a:t>
            </a:r>
          </a:p>
        </p:txBody>
      </p:sp>
      <p:sp>
        <p:nvSpPr>
          <p:cNvPr id="40" name="Freeform 40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41" name="Freeform 41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42" name="Freeform 42"/>
          <p:cNvSpPr/>
          <p:nvPr/>
        </p:nvSpPr>
        <p:spPr>
          <a:xfrm>
            <a:off x="10565236" y="4812097"/>
            <a:ext cx="3050327" cy="2421197"/>
          </a:xfrm>
          <a:custGeom>
            <a:avLst/>
            <a:gdLst/>
            <a:ahLst/>
            <a:cxnLst/>
            <a:rect l="l" t="t" r="r" b="b"/>
            <a:pathLst>
              <a:path w="3050327" h="2421197">
                <a:moveTo>
                  <a:pt x="0" y="0"/>
                </a:moveTo>
                <a:lnTo>
                  <a:pt x="3050328" y="0"/>
                </a:lnTo>
                <a:lnTo>
                  <a:pt x="3050328" y="2421197"/>
                </a:lnTo>
                <a:lnTo>
                  <a:pt x="0" y="24211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43" name="TextBox 43"/>
          <p:cNvSpPr txBox="1"/>
          <p:nvPr/>
        </p:nvSpPr>
        <p:spPr>
          <a:xfrm>
            <a:off x="1482178" y="3793230"/>
            <a:ext cx="421236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fr-FR" spc="145" dirty="0">
                <a:solidFill>
                  <a:srgbClr val="231F20"/>
                </a:solidFill>
                <a:latin typeface="Open Sauce"/>
              </a:rPr>
              <a:t>Crée les comptes des utilisateurs associés à un projet</a:t>
            </a:r>
            <a:endParaRPr lang="en-US" spc="145" dirty="0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482178" y="3252411"/>
            <a:ext cx="3465904" cy="44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4800" spc="227" dirty="0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82178" y="5312988"/>
            <a:ext cx="522342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fr-FR" spc="145" dirty="0">
                <a:solidFill>
                  <a:srgbClr val="231F20"/>
                </a:solidFill>
                <a:latin typeface="Open Sauce"/>
              </a:rPr>
              <a:t>Accorde les permissions nécessaires au bon déroulement du projet</a:t>
            </a:r>
            <a:endParaRPr lang="en-US" spc="145" dirty="0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482178" y="4783522"/>
            <a:ext cx="3465904" cy="44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4800" spc="227" dirty="0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82178" y="6822832"/>
            <a:ext cx="448234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Crée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les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projets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via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l’interface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administrateur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82178" y="6313701"/>
            <a:ext cx="3465904" cy="44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4800" spc="227" dirty="0">
                <a:solidFill>
                  <a:srgbClr val="397D5A"/>
                </a:solidFill>
                <a:latin typeface="Open Sauce Bold"/>
              </a:rPr>
              <a:t>03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82178" y="8367239"/>
            <a:ext cx="448234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Visualiser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les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données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de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la,plateforme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client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82178" y="7843879"/>
            <a:ext cx="3465904" cy="44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4800" spc="227" dirty="0">
                <a:solidFill>
                  <a:srgbClr val="397D5A"/>
                </a:solidFill>
                <a:latin typeface="Open Sauce Bold"/>
              </a:rPr>
              <a:t>04</a:t>
            </a:r>
          </a:p>
        </p:txBody>
      </p:sp>
      <p:sp>
        <p:nvSpPr>
          <p:cNvPr id="51" name="TextBox 43">
            <a:extLst>
              <a:ext uri="{FF2B5EF4-FFF2-40B4-BE49-F238E27FC236}">
                <a16:creationId xmlns:a16="http://schemas.microsoft.com/office/drawing/2014/main" id="{60152518-FCE9-8371-7453-14FFFB7C2313}"/>
              </a:ext>
            </a:extLst>
          </p:cNvPr>
          <p:cNvSpPr txBox="1"/>
          <p:nvPr/>
        </p:nvSpPr>
        <p:spPr>
          <a:xfrm>
            <a:off x="10446946" y="4364248"/>
            <a:ext cx="3823245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pc="145" dirty="0">
                <a:solidFill>
                  <a:srgbClr val="231F20"/>
                </a:solidFill>
                <a:latin typeface="Open Sauce"/>
              </a:rPr>
              <a:t>Interface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administrateur</a:t>
            </a:r>
            <a:endParaRPr lang="en-US" spc="145" dirty="0">
              <a:solidFill>
                <a:srgbClr val="231F20"/>
              </a:solidFill>
              <a:latin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2670473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339900"/>
          </a:solidFill>
        </p:spPr>
        <p:txBody>
          <a:bodyPr/>
          <a:lstStyle/>
          <a:p>
            <a:endParaRPr lang="fr-BF"/>
          </a:p>
        </p:txBody>
      </p:sp>
      <p:sp>
        <p:nvSpPr>
          <p:cNvPr id="3" name="TextBox 3"/>
          <p:cNvSpPr txBox="1"/>
          <p:nvPr/>
        </p:nvSpPr>
        <p:spPr>
          <a:xfrm>
            <a:off x="2612428" y="3771900"/>
            <a:ext cx="13063143" cy="1822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 dirty="0">
                <a:solidFill>
                  <a:srgbClr val="FFFFFF"/>
                </a:solidFill>
                <a:latin typeface="Montserrat Classic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1284" y="6092011"/>
            <a:ext cx="8296328" cy="1587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6"/>
              </a:lnSpc>
            </a:pPr>
            <a:r>
              <a:rPr lang="en-US" sz="3055" spc="299">
                <a:solidFill>
                  <a:srgbClr val="F5FFF5"/>
                </a:solidFill>
                <a:latin typeface="Open Sauce"/>
              </a:rPr>
              <a:t>Mettre en pratique des connaissances théoriques</a:t>
            </a:r>
          </a:p>
          <a:p>
            <a:pPr algn="ctr">
              <a:lnSpc>
                <a:spcPts val="4216"/>
              </a:lnSpc>
            </a:pPr>
            <a:endParaRPr lang="en-US" sz="3055" spc="299">
              <a:solidFill>
                <a:srgbClr val="F5FFF5"/>
              </a:solidFill>
              <a:latin typeface="Open Sauce"/>
            </a:endParaRPr>
          </a:p>
        </p:txBody>
      </p:sp>
      <p:sp>
        <p:nvSpPr>
          <p:cNvPr id="5" name="Freeform 5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6" name="Freeform 6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7" name="TextBox 7"/>
          <p:cNvSpPr txBox="1"/>
          <p:nvPr/>
        </p:nvSpPr>
        <p:spPr>
          <a:xfrm>
            <a:off x="8962972" y="6092011"/>
            <a:ext cx="8296328" cy="1587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6"/>
              </a:lnSpc>
            </a:pPr>
            <a:r>
              <a:rPr lang="en-US" sz="3055" spc="299">
                <a:solidFill>
                  <a:srgbClr val="F5FFF5"/>
                </a:solidFill>
                <a:latin typeface="Open Sauce"/>
              </a:rPr>
              <a:t>Se familiariser aux réalités du monde professionnel</a:t>
            </a:r>
          </a:p>
          <a:p>
            <a:pPr algn="ctr">
              <a:lnSpc>
                <a:spcPts val="4216"/>
              </a:lnSpc>
            </a:pPr>
            <a:endParaRPr lang="en-US" sz="3055" spc="299">
              <a:solidFill>
                <a:srgbClr val="F5FFF5"/>
              </a:solidFill>
              <a:latin typeface="Open Sauc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3" name="Group 3"/>
          <p:cNvGrpSpPr/>
          <p:nvPr/>
        </p:nvGrpSpPr>
        <p:grpSpPr>
          <a:xfrm>
            <a:off x="1805429" y="3082261"/>
            <a:ext cx="764684" cy="1119333"/>
            <a:chOff x="0" y="0"/>
            <a:chExt cx="1019578" cy="1492444"/>
          </a:xfrm>
        </p:grpSpPr>
        <p:grpSp>
          <p:nvGrpSpPr>
            <p:cNvPr id="4" name="Group 4"/>
            <p:cNvGrpSpPr/>
            <p:nvPr/>
          </p:nvGrpSpPr>
          <p:grpSpPr>
            <a:xfrm>
              <a:off x="397219" y="1277417"/>
              <a:ext cx="225418" cy="215027"/>
              <a:chOff x="0" y="0"/>
              <a:chExt cx="587326" cy="56025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91974"/>
              </a:solidFill>
            </p:spPr>
            <p:txBody>
              <a:bodyPr/>
              <a:lstStyle/>
              <a:p>
                <a:endParaRPr lang="fr-BF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019578" cy="1223660"/>
              <a:chOff x="0" y="0"/>
              <a:chExt cx="2656504" cy="318823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91974"/>
              </a:solidFill>
            </p:spPr>
            <p:txBody>
              <a:bodyPr/>
              <a:lstStyle/>
              <a:p>
                <a:endParaRPr lang="fr-BF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238008" y="132089"/>
              <a:ext cx="543563" cy="652750"/>
            </a:xfrm>
            <a:custGeom>
              <a:avLst/>
              <a:gdLst/>
              <a:ahLst/>
              <a:cxnLst/>
              <a:rect l="l" t="t" r="r" b="b"/>
              <a:pathLst>
                <a:path w="543563" h="652750">
                  <a:moveTo>
                    <a:pt x="0" y="0"/>
                  </a:moveTo>
                  <a:lnTo>
                    <a:pt x="543563" y="0"/>
                  </a:lnTo>
                  <a:lnTo>
                    <a:pt x="543563" y="652750"/>
                  </a:lnTo>
                  <a:lnTo>
                    <a:pt x="0" y="652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39709" y="4583833"/>
            <a:ext cx="764684" cy="1119333"/>
            <a:chOff x="0" y="0"/>
            <a:chExt cx="1019578" cy="1492444"/>
          </a:xfrm>
        </p:grpSpPr>
        <p:grpSp>
          <p:nvGrpSpPr>
            <p:cNvPr id="10" name="Group 10"/>
            <p:cNvGrpSpPr/>
            <p:nvPr/>
          </p:nvGrpSpPr>
          <p:grpSpPr>
            <a:xfrm>
              <a:off x="397219" y="1277417"/>
              <a:ext cx="225418" cy="215027"/>
              <a:chOff x="0" y="0"/>
              <a:chExt cx="587326" cy="56025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91974"/>
              </a:solidFill>
            </p:spPr>
            <p:txBody>
              <a:bodyPr/>
              <a:lstStyle/>
              <a:p>
                <a:endParaRPr lang="fr-BF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1019578" cy="1223660"/>
              <a:chOff x="0" y="0"/>
              <a:chExt cx="2656504" cy="318823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91974"/>
              </a:solidFill>
            </p:spPr>
            <p:txBody>
              <a:bodyPr/>
              <a:lstStyle/>
              <a:p>
                <a:endParaRPr lang="fr-BF"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186415" y="200982"/>
              <a:ext cx="577687" cy="586214"/>
            </a:xfrm>
            <a:custGeom>
              <a:avLst/>
              <a:gdLst/>
              <a:ahLst/>
              <a:cxnLst/>
              <a:rect l="l" t="t" r="r" b="b"/>
              <a:pathLst>
                <a:path w="577687" h="586214">
                  <a:moveTo>
                    <a:pt x="0" y="0"/>
                  </a:moveTo>
                  <a:lnTo>
                    <a:pt x="577687" y="0"/>
                  </a:lnTo>
                  <a:lnTo>
                    <a:pt x="577687" y="586214"/>
                  </a:lnTo>
                  <a:lnTo>
                    <a:pt x="0" y="586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39709" y="6084167"/>
            <a:ext cx="764684" cy="1119333"/>
            <a:chOff x="0" y="0"/>
            <a:chExt cx="1019578" cy="1492444"/>
          </a:xfrm>
        </p:grpSpPr>
        <p:grpSp>
          <p:nvGrpSpPr>
            <p:cNvPr id="16" name="Group 16"/>
            <p:cNvGrpSpPr/>
            <p:nvPr/>
          </p:nvGrpSpPr>
          <p:grpSpPr>
            <a:xfrm>
              <a:off x="397219" y="1277417"/>
              <a:ext cx="225418" cy="215027"/>
              <a:chOff x="0" y="0"/>
              <a:chExt cx="587326" cy="56025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91974"/>
              </a:solidFill>
            </p:spPr>
            <p:txBody>
              <a:bodyPr/>
              <a:lstStyle/>
              <a:p>
                <a:endParaRPr lang="fr-BF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1019578" cy="1223660"/>
              <a:chOff x="0" y="0"/>
              <a:chExt cx="2656504" cy="318823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91974"/>
              </a:solidFill>
            </p:spPr>
            <p:txBody>
              <a:bodyPr/>
              <a:lstStyle/>
              <a:p>
                <a:endParaRPr lang="fr-BF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39715" y="254904"/>
              <a:ext cx="540149" cy="532293"/>
            </a:xfrm>
            <a:custGeom>
              <a:avLst/>
              <a:gdLst/>
              <a:ahLst/>
              <a:cxnLst/>
              <a:rect l="l" t="t" r="r" b="b"/>
              <a:pathLst>
                <a:path w="540149" h="532293">
                  <a:moveTo>
                    <a:pt x="0" y="0"/>
                  </a:moveTo>
                  <a:lnTo>
                    <a:pt x="540149" y="0"/>
                  </a:lnTo>
                  <a:lnTo>
                    <a:pt x="540149" y="532292"/>
                  </a:lnTo>
                  <a:lnTo>
                    <a:pt x="0" y="532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39709" y="7584500"/>
            <a:ext cx="764684" cy="1119333"/>
            <a:chOff x="0" y="0"/>
            <a:chExt cx="1019578" cy="1492444"/>
          </a:xfrm>
        </p:grpSpPr>
        <p:grpSp>
          <p:nvGrpSpPr>
            <p:cNvPr id="22" name="Group 22"/>
            <p:cNvGrpSpPr/>
            <p:nvPr/>
          </p:nvGrpSpPr>
          <p:grpSpPr>
            <a:xfrm>
              <a:off x="397219" y="1277417"/>
              <a:ext cx="225418" cy="215027"/>
              <a:chOff x="0" y="0"/>
              <a:chExt cx="587326" cy="56025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91974"/>
              </a:solidFill>
            </p:spPr>
            <p:txBody>
              <a:bodyPr/>
              <a:lstStyle/>
              <a:p>
                <a:endParaRPr lang="fr-BF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0" y="0"/>
              <a:ext cx="1019578" cy="1223660"/>
              <a:chOff x="0" y="0"/>
              <a:chExt cx="2656504" cy="318823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91974"/>
              </a:solidFill>
            </p:spPr>
            <p:txBody>
              <a:bodyPr/>
              <a:lstStyle/>
              <a:p>
                <a:endParaRPr lang="fr-BF"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240876" y="200982"/>
              <a:ext cx="521198" cy="586214"/>
            </a:xfrm>
            <a:custGeom>
              <a:avLst/>
              <a:gdLst/>
              <a:ahLst/>
              <a:cxnLst/>
              <a:rect l="l" t="t" r="r" b="b"/>
              <a:pathLst>
                <a:path w="521198" h="586214">
                  <a:moveTo>
                    <a:pt x="0" y="0"/>
                  </a:moveTo>
                  <a:lnTo>
                    <a:pt x="521198" y="0"/>
                  </a:lnTo>
                  <a:lnTo>
                    <a:pt x="521198" y="586214"/>
                  </a:lnTo>
                  <a:lnTo>
                    <a:pt x="0" y="586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BF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903977" y="1681857"/>
            <a:ext cx="5074117" cy="78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62"/>
              </a:lnSpc>
              <a:spcBef>
                <a:spcPct val="0"/>
              </a:spcBef>
            </a:pPr>
            <a:r>
              <a:rPr lang="en-US" sz="5921" spc="207" dirty="0" err="1">
                <a:solidFill>
                  <a:srgbClr val="040506"/>
                </a:solidFill>
                <a:latin typeface="Montserrat Classic"/>
              </a:rPr>
              <a:t>Généralités</a:t>
            </a:r>
            <a:endParaRPr lang="en-US" sz="5921" spc="207" dirty="0">
              <a:solidFill>
                <a:srgbClr val="040506"/>
              </a:solidFill>
              <a:latin typeface="Montserrat Classic"/>
            </a:endParaRPr>
          </a:p>
        </p:txBody>
      </p:sp>
      <p:sp>
        <p:nvSpPr>
          <p:cNvPr id="28" name="Freeform 28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29" name="Freeform 29"/>
          <p:cNvSpPr/>
          <p:nvPr/>
        </p:nvSpPr>
        <p:spPr>
          <a:xfrm>
            <a:off x="8836955" y="3835967"/>
            <a:ext cx="8243029" cy="4121514"/>
          </a:xfrm>
          <a:custGeom>
            <a:avLst/>
            <a:gdLst/>
            <a:ahLst/>
            <a:cxnLst/>
            <a:rect l="l" t="t" r="r" b="b"/>
            <a:pathLst>
              <a:path w="8243029" h="4121514">
                <a:moveTo>
                  <a:pt x="0" y="0"/>
                </a:moveTo>
                <a:lnTo>
                  <a:pt x="8243029" y="0"/>
                </a:lnTo>
                <a:lnTo>
                  <a:pt x="8243029" y="4121514"/>
                </a:lnTo>
                <a:lnTo>
                  <a:pt x="0" y="412151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0" name="TextBox 30"/>
          <p:cNvSpPr txBox="1"/>
          <p:nvPr/>
        </p:nvSpPr>
        <p:spPr>
          <a:xfrm>
            <a:off x="2794000" y="3180292"/>
            <a:ext cx="448234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Offre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des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programmes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d’accompagnement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des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jeunes</a:t>
            </a:r>
            <a:endParaRPr lang="en-US" sz="1489" spc="145" dirty="0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794000" y="4681865"/>
            <a:ext cx="448234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Offre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des formations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en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Design,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en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Developpement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Web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ou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mobile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794000" y="6182198"/>
            <a:ext cx="448234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Organise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des ateliers et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évènements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pour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stimuler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l’écosystème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entreprenarial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et booster la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créativité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des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jeunes</a:t>
            </a:r>
            <a:endParaRPr lang="en-US" spc="145" dirty="0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794000" y="7679750"/>
            <a:ext cx="4482343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Accompagnement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des startups dans la production de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leur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prototype de solution et services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numériques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qui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répondent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au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besoin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de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leur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marché</a:t>
            </a:r>
            <a:endParaRPr lang="en-US" spc="145" dirty="0">
              <a:solidFill>
                <a:srgbClr val="231F20"/>
              </a:solidFill>
              <a:latin typeface="Open Sauc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3" name="Group 3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7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7" name="Group 7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7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BF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61103" y="1342561"/>
            <a:ext cx="1164616" cy="1910409"/>
            <a:chOff x="0" y="0"/>
            <a:chExt cx="1451520" cy="2381040"/>
          </a:xfrm>
        </p:grpSpPr>
        <p:sp>
          <p:nvSpPr>
            <p:cNvPr id="11" name="Freeform 11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01480" y="1995347"/>
            <a:ext cx="325815" cy="605415"/>
            <a:chOff x="0" y="0"/>
            <a:chExt cx="406080" cy="754560"/>
          </a:xfrm>
        </p:grpSpPr>
        <p:sp>
          <p:nvSpPr>
            <p:cNvPr id="13" name="Freeform 13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907654" y="1519911"/>
            <a:ext cx="5962326" cy="1575131"/>
            <a:chOff x="0" y="0"/>
            <a:chExt cx="7431151" cy="19631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 dirty="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914512" y="3230440"/>
            <a:ext cx="1165193" cy="1910409"/>
            <a:chOff x="0" y="0"/>
            <a:chExt cx="1452240" cy="2381040"/>
          </a:xfrm>
        </p:grpSpPr>
        <p:sp>
          <p:nvSpPr>
            <p:cNvPr id="17" name="Freeform 17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601958" y="3883226"/>
            <a:ext cx="325815" cy="605415"/>
            <a:chOff x="0" y="0"/>
            <a:chExt cx="406080" cy="754560"/>
          </a:xfrm>
        </p:grpSpPr>
        <p:sp>
          <p:nvSpPr>
            <p:cNvPr id="19" name="Freeform 19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693523" y="3390900"/>
            <a:ext cx="5965077" cy="1575131"/>
            <a:chOff x="-2700785" y="904639"/>
            <a:chExt cx="7434581" cy="1963166"/>
          </a:xfrm>
        </p:grpSpPr>
        <p:sp>
          <p:nvSpPr>
            <p:cNvPr id="21" name="Freeform 21"/>
            <p:cNvSpPr/>
            <p:nvPr/>
          </p:nvSpPr>
          <p:spPr>
            <a:xfrm>
              <a:off x="-2700785" y="904639"/>
              <a:ext cx="7434581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r>
                <a:rPr lang="fr-FR" dirty="0"/>
                <a:t> </a:t>
              </a:r>
              <a:endParaRPr lang="fr-BF" dirty="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309182" y="5460012"/>
            <a:ext cx="1164616" cy="1910409"/>
            <a:chOff x="0" y="0"/>
            <a:chExt cx="1451520" cy="2381040"/>
          </a:xfrm>
        </p:grpSpPr>
        <p:sp>
          <p:nvSpPr>
            <p:cNvPr id="24" name="Freeform 24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449560" y="6112798"/>
            <a:ext cx="325815" cy="605415"/>
            <a:chOff x="0" y="0"/>
            <a:chExt cx="406080" cy="754560"/>
          </a:xfrm>
        </p:grpSpPr>
        <p:sp>
          <p:nvSpPr>
            <p:cNvPr id="26" name="Freeform 26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06312" y="5627940"/>
            <a:ext cx="5962326" cy="1575131"/>
            <a:chOff x="709428" y="2425"/>
            <a:chExt cx="7431151" cy="1963166"/>
          </a:xfrm>
        </p:grpSpPr>
        <p:sp>
          <p:nvSpPr>
            <p:cNvPr id="28" name="Freeform 28"/>
            <p:cNvSpPr/>
            <p:nvPr/>
          </p:nvSpPr>
          <p:spPr>
            <a:xfrm>
              <a:off x="709428" y="2425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 dirty="0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762591" y="7347891"/>
            <a:ext cx="1165193" cy="1910409"/>
            <a:chOff x="0" y="0"/>
            <a:chExt cx="1452240" cy="2381040"/>
          </a:xfrm>
        </p:grpSpPr>
        <p:sp>
          <p:nvSpPr>
            <p:cNvPr id="30" name="Freeform 30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450038" y="8000677"/>
            <a:ext cx="325815" cy="605415"/>
            <a:chOff x="0" y="0"/>
            <a:chExt cx="406080" cy="754560"/>
          </a:xfrm>
        </p:grpSpPr>
        <p:sp>
          <p:nvSpPr>
            <p:cNvPr id="32" name="Freeform 32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518354" y="7525241"/>
            <a:ext cx="5918974" cy="1537801"/>
            <a:chOff x="0" y="0"/>
            <a:chExt cx="7377120" cy="191664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44242" y="1240604"/>
            <a:ext cx="4105340" cy="81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23"/>
              </a:lnSpc>
              <a:spcBef>
                <a:spcPct val="0"/>
              </a:spcBef>
            </a:pPr>
            <a:r>
              <a:rPr lang="en-US" sz="4800" spc="470" dirty="0" err="1">
                <a:solidFill>
                  <a:srgbClr val="FFFFFF"/>
                </a:solidFill>
                <a:latin typeface="Montserrat Classic"/>
              </a:rPr>
              <a:t>Problèmes</a:t>
            </a:r>
            <a:endParaRPr lang="en-US" sz="4800" spc="470" dirty="0">
              <a:solidFill>
                <a:srgbClr val="FFFFFF"/>
              </a:solidFill>
              <a:latin typeface="Montserrat Classic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9679076" y="1904648"/>
            <a:ext cx="3636065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12"/>
              </a:lnSpc>
              <a:spcBef>
                <a:spcPct val="0"/>
              </a:spcBef>
            </a:pPr>
            <a:r>
              <a:rPr lang="en-US" spc="142" dirty="0" err="1">
                <a:solidFill>
                  <a:srgbClr val="FFFFFF"/>
                </a:solidFill>
                <a:latin typeface="Open Sauce"/>
              </a:rPr>
              <a:t>Répartition</a:t>
            </a:r>
            <a:r>
              <a:rPr lang="en-US" spc="142" dirty="0">
                <a:solidFill>
                  <a:srgbClr val="FFFFFF"/>
                </a:solidFill>
                <a:latin typeface="Open Sauce"/>
              </a:rPr>
              <a:t> </a:t>
            </a:r>
            <a:r>
              <a:rPr lang="en-US" spc="142" dirty="0" err="1">
                <a:solidFill>
                  <a:srgbClr val="FFFFFF"/>
                </a:solidFill>
                <a:latin typeface="Open Sauce"/>
              </a:rPr>
              <a:t>géographique</a:t>
            </a:r>
            <a:r>
              <a:rPr lang="en-US" spc="142" dirty="0">
                <a:solidFill>
                  <a:srgbClr val="FFFFFF"/>
                </a:solidFill>
                <a:latin typeface="Open Sauce"/>
              </a:rPr>
              <a:t> des </a:t>
            </a:r>
            <a:r>
              <a:rPr lang="en-US" spc="142" dirty="0" err="1">
                <a:solidFill>
                  <a:srgbClr val="FFFFFF"/>
                </a:solidFill>
                <a:latin typeface="Open Sauce"/>
              </a:rPr>
              <a:t>coachs</a:t>
            </a:r>
            <a:r>
              <a:rPr lang="en-US" spc="142" dirty="0">
                <a:solidFill>
                  <a:srgbClr val="FFFFFF"/>
                </a:solidFill>
                <a:latin typeface="Open Sauce"/>
              </a:rPr>
              <a:t> et mentors </a:t>
            </a:r>
            <a:r>
              <a:rPr lang="en-US" spc="142" dirty="0" err="1">
                <a:solidFill>
                  <a:srgbClr val="FFFFFF"/>
                </a:solidFill>
                <a:latin typeface="Open Sauce"/>
              </a:rPr>
              <a:t>situés</a:t>
            </a:r>
            <a:r>
              <a:rPr lang="en-US" spc="142" dirty="0">
                <a:solidFill>
                  <a:srgbClr val="FFFFFF"/>
                </a:solidFill>
                <a:latin typeface="Open Sauce"/>
              </a:rPr>
              <a:t> dans </a:t>
            </a:r>
            <a:r>
              <a:rPr lang="en-US" spc="142" dirty="0" err="1">
                <a:solidFill>
                  <a:srgbClr val="FFFFFF"/>
                </a:solidFill>
                <a:latin typeface="Open Sauce"/>
              </a:rPr>
              <a:t>différentes</a:t>
            </a:r>
            <a:r>
              <a:rPr lang="en-US" spc="142" dirty="0">
                <a:solidFill>
                  <a:srgbClr val="FFFFFF"/>
                </a:solidFill>
                <a:latin typeface="Open Sauce"/>
              </a:rPr>
              <a:t> </a:t>
            </a:r>
            <a:r>
              <a:rPr lang="en-US" spc="142" dirty="0" err="1">
                <a:solidFill>
                  <a:srgbClr val="FFFFFF"/>
                </a:solidFill>
                <a:latin typeface="Open Sauce"/>
              </a:rPr>
              <a:t>régions</a:t>
            </a:r>
            <a:r>
              <a:rPr lang="en-US" sz="1458" spc="142" dirty="0">
                <a:solidFill>
                  <a:srgbClr val="FFFFFF"/>
                </a:solidFill>
                <a:latin typeface="Open Sauce"/>
              </a:rPr>
              <a:t>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363363" y="1919147"/>
            <a:ext cx="979531" cy="732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Montserrat Classic"/>
              </a:rPr>
              <a:t>01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079705" y="3781263"/>
            <a:ext cx="979531" cy="732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Montserrat Classic"/>
              </a:rPr>
              <a:t>02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057824" y="6270221"/>
            <a:ext cx="3636065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12"/>
              </a:lnSpc>
              <a:spcBef>
                <a:spcPct val="0"/>
              </a:spcBef>
            </a:pPr>
            <a:r>
              <a:rPr lang="en-US" spc="142" dirty="0">
                <a:solidFill>
                  <a:srgbClr val="FFFFFF"/>
                </a:solidFill>
                <a:latin typeface="Open Sauce"/>
              </a:rPr>
              <a:t>Communication et travail à distance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211443" y="6036598"/>
            <a:ext cx="979531" cy="732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 dirty="0">
                <a:solidFill>
                  <a:srgbClr val="231F20"/>
                </a:solidFill>
                <a:latin typeface="Montserrat Classic"/>
              </a:rPr>
              <a:t>03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927784" y="7898714"/>
            <a:ext cx="979531" cy="732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 dirty="0">
                <a:solidFill>
                  <a:srgbClr val="231F20"/>
                </a:solidFill>
                <a:latin typeface="Montserrat Classic"/>
              </a:rPr>
              <a:t>04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109263" y="4040986"/>
            <a:ext cx="363606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12"/>
              </a:lnSpc>
              <a:spcBef>
                <a:spcPct val="0"/>
              </a:spcBef>
            </a:pPr>
            <a:r>
              <a:rPr lang="en-US" spc="142" dirty="0" err="1">
                <a:solidFill>
                  <a:srgbClr val="FFFFFF"/>
                </a:solidFill>
                <a:latin typeface="Open Sauce"/>
              </a:rPr>
              <a:t>Défis</a:t>
            </a:r>
            <a:r>
              <a:rPr lang="en-US" spc="142" dirty="0">
                <a:solidFill>
                  <a:srgbClr val="FFFFFF"/>
                </a:solidFill>
                <a:latin typeface="Open Sauce"/>
              </a:rPr>
              <a:t> de </a:t>
            </a:r>
            <a:r>
              <a:rPr lang="en-US" spc="142" dirty="0" err="1">
                <a:solidFill>
                  <a:srgbClr val="FFFFFF"/>
                </a:solidFill>
                <a:latin typeface="Open Sauce"/>
              </a:rPr>
              <a:t>suivi</a:t>
            </a:r>
            <a:r>
              <a:rPr lang="en-US" spc="142" dirty="0">
                <a:solidFill>
                  <a:srgbClr val="FFFFFF"/>
                </a:solidFill>
                <a:latin typeface="Open Sauce"/>
              </a:rPr>
              <a:t> des </a:t>
            </a:r>
            <a:r>
              <a:rPr lang="en-US" spc="142" dirty="0" err="1">
                <a:solidFill>
                  <a:srgbClr val="FFFFFF"/>
                </a:solidFill>
                <a:latin typeface="Open Sauce"/>
              </a:rPr>
              <a:t>projets</a:t>
            </a:r>
            <a:endParaRPr lang="en-US" spc="142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5396725" y="8161869"/>
            <a:ext cx="456088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012"/>
              </a:lnSpc>
              <a:spcBef>
                <a:spcPct val="0"/>
              </a:spcBef>
            </a:pPr>
            <a:r>
              <a:rPr lang="en-US" spc="142" dirty="0" err="1">
                <a:solidFill>
                  <a:srgbClr val="FFFFFF"/>
                </a:solidFill>
                <a:latin typeface="Open Sauce Semi-Bold"/>
              </a:rPr>
              <a:t>Centralisation</a:t>
            </a:r>
            <a:r>
              <a:rPr lang="en-US" spc="142" dirty="0">
                <a:solidFill>
                  <a:srgbClr val="FFFFFF"/>
                </a:solidFill>
                <a:latin typeface="Open Sauce Semi-Bold"/>
              </a:rPr>
              <a:t> des </a:t>
            </a:r>
            <a:r>
              <a:rPr lang="en-US" spc="142" dirty="0" err="1">
                <a:solidFill>
                  <a:srgbClr val="FFFFFF"/>
                </a:solidFill>
                <a:latin typeface="Open Sauce Semi-Bold"/>
              </a:rPr>
              <a:t>informations</a:t>
            </a:r>
            <a:r>
              <a:rPr lang="en-US" spc="142" dirty="0">
                <a:solidFill>
                  <a:srgbClr val="FFFFFF"/>
                </a:solidFill>
                <a:latin typeface="Open Sauce Semi-Bold"/>
              </a:rPr>
              <a:t> sur </a:t>
            </a:r>
            <a:r>
              <a:rPr lang="en-US" spc="142" dirty="0" err="1">
                <a:solidFill>
                  <a:srgbClr val="FFFFFF"/>
                </a:solidFill>
                <a:latin typeface="Open Sauce Semi-Bold"/>
              </a:rPr>
              <a:t>une</a:t>
            </a:r>
            <a:r>
              <a:rPr lang="en-US" spc="142" dirty="0">
                <a:solidFill>
                  <a:srgbClr val="FFFFFF"/>
                </a:solidFill>
                <a:latin typeface="Open Sauce Semi-Bold"/>
              </a:rPr>
              <a:t> </a:t>
            </a:r>
            <a:r>
              <a:rPr lang="en-US" spc="142" dirty="0" err="1">
                <a:solidFill>
                  <a:srgbClr val="FFFFFF"/>
                </a:solidFill>
                <a:latin typeface="Open Sauce Semi-Bold"/>
              </a:rPr>
              <a:t>plateforme</a:t>
            </a:r>
            <a:endParaRPr lang="en-US" spc="142" dirty="0">
              <a:solidFill>
                <a:srgbClr val="FFFFFF"/>
              </a:solidFill>
              <a:latin typeface="Open Sauce Semi-Bold"/>
            </a:endParaRPr>
          </a:p>
        </p:txBody>
      </p:sp>
      <p:pic>
        <p:nvPicPr>
          <p:cNvPr id="50" name="Graphique 49">
            <a:extLst>
              <a:ext uri="{FF2B5EF4-FFF2-40B4-BE49-F238E27FC236}">
                <a16:creationId xmlns:a16="http://schemas.microsoft.com/office/drawing/2014/main" id="{6453F4DD-D121-64C0-9F14-25DC6A8E1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2854" y="1755378"/>
            <a:ext cx="1025922" cy="1025922"/>
          </a:xfrm>
          <a:prstGeom prst="rect">
            <a:avLst/>
          </a:prstGeom>
        </p:spPr>
      </p:pic>
      <p:pic>
        <p:nvPicPr>
          <p:cNvPr id="52" name="Graphique 51">
            <a:extLst>
              <a:ext uri="{FF2B5EF4-FFF2-40B4-BE49-F238E27FC236}">
                <a16:creationId xmlns:a16="http://schemas.microsoft.com/office/drawing/2014/main" id="{23AC6502-53B8-66FA-8AD0-DD1AEEEBB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8767" y="3619500"/>
            <a:ext cx="1133245" cy="1133245"/>
          </a:xfrm>
          <a:prstGeom prst="rect">
            <a:avLst/>
          </a:prstGeom>
        </p:spPr>
      </p:pic>
      <p:pic>
        <p:nvPicPr>
          <p:cNvPr id="56" name="Graphique 55">
            <a:extLst>
              <a:ext uri="{FF2B5EF4-FFF2-40B4-BE49-F238E27FC236}">
                <a16:creationId xmlns:a16="http://schemas.microsoft.com/office/drawing/2014/main" id="{C4FC2A0F-D580-25A3-D868-8685D113D7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97885" y="5985119"/>
            <a:ext cx="1109312" cy="1109312"/>
          </a:xfrm>
          <a:prstGeom prst="rect">
            <a:avLst/>
          </a:prstGeom>
        </p:spPr>
      </p:pic>
      <p:pic>
        <p:nvPicPr>
          <p:cNvPr id="58" name="Graphique 57">
            <a:extLst>
              <a:ext uri="{FF2B5EF4-FFF2-40B4-BE49-F238E27FC236}">
                <a16:creationId xmlns:a16="http://schemas.microsoft.com/office/drawing/2014/main" id="{4CD99F71-AC2F-E873-EF86-0C59163359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77435" y="7875384"/>
            <a:ext cx="927912" cy="927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57864" y="2547270"/>
            <a:ext cx="6306960" cy="6309618"/>
            <a:chOff x="0" y="0"/>
            <a:chExt cx="6832800" cy="6835680"/>
          </a:xfrm>
        </p:grpSpPr>
        <p:sp>
          <p:nvSpPr>
            <p:cNvPr id="3" name="Freeform 3"/>
            <p:cNvSpPr/>
            <p:nvPr/>
          </p:nvSpPr>
          <p:spPr>
            <a:xfrm>
              <a:off x="0" y="508"/>
              <a:ext cx="6832726" cy="6835140"/>
            </a:xfrm>
            <a:custGeom>
              <a:avLst/>
              <a:gdLst/>
              <a:ahLst/>
              <a:cxnLst/>
              <a:rect l="l" t="t" r="r" b="b"/>
              <a:pathLst>
                <a:path w="6832726" h="6835140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035582" y="2145857"/>
            <a:ext cx="2223718" cy="2218402"/>
            <a:chOff x="0" y="0"/>
            <a:chExt cx="2409120" cy="2403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72985" y="3913002"/>
            <a:ext cx="507082" cy="515722"/>
            <a:chOff x="0" y="0"/>
            <a:chExt cx="549360" cy="558720"/>
          </a:xfrm>
        </p:grpSpPr>
        <p:sp>
          <p:nvSpPr>
            <p:cNvPr id="7" name="Freeform 7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114610" y="6848931"/>
            <a:ext cx="2223718" cy="2218402"/>
            <a:chOff x="0" y="0"/>
            <a:chExt cx="2409120" cy="24033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372985" y="6975433"/>
            <a:ext cx="507082" cy="515722"/>
            <a:chOff x="0" y="0"/>
            <a:chExt cx="549360" cy="558720"/>
          </a:xfrm>
        </p:grpSpPr>
        <p:sp>
          <p:nvSpPr>
            <p:cNvPr id="12" name="Freeform 12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513878" y="7124966"/>
            <a:ext cx="219315" cy="216656"/>
            <a:chOff x="0" y="0"/>
            <a:chExt cx="237600" cy="2347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691017" y="7208017"/>
            <a:ext cx="2224383" cy="2218402"/>
            <a:chOff x="0" y="0"/>
            <a:chExt cx="2409840" cy="24033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42620" y="6975433"/>
            <a:ext cx="507082" cy="515722"/>
            <a:chOff x="0" y="0"/>
            <a:chExt cx="549360" cy="558720"/>
          </a:xfrm>
        </p:grpSpPr>
        <p:sp>
          <p:nvSpPr>
            <p:cNvPr id="19" name="Freeform 19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088830" y="7124966"/>
            <a:ext cx="219979" cy="216656"/>
            <a:chOff x="0" y="0"/>
            <a:chExt cx="238320" cy="2347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644563" y="2210407"/>
            <a:ext cx="2224486" cy="2218391"/>
            <a:chOff x="-1389799" y="-67207"/>
            <a:chExt cx="2409952" cy="2403348"/>
          </a:xfrm>
        </p:grpSpPr>
        <p:sp>
          <p:nvSpPr>
            <p:cNvPr id="24" name="Freeform 24"/>
            <p:cNvSpPr/>
            <p:nvPr/>
          </p:nvSpPr>
          <p:spPr>
            <a:xfrm>
              <a:off x="-1389799" y="-67207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 dirty="0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942620" y="3913002"/>
            <a:ext cx="507082" cy="515722"/>
            <a:chOff x="0" y="0"/>
            <a:chExt cx="549360" cy="558720"/>
          </a:xfrm>
        </p:grpSpPr>
        <p:sp>
          <p:nvSpPr>
            <p:cNvPr id="26" name="Freeform 26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516869" y="4062535"/>
            <a:ext cx="219315" cy="216656"/>
            <a:chOff x="0" y="0"/>
            <a:chExt cx="237600" cy="2347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089494" y="4062535"/>
            <a:ext cx="219315" cy="216656"/>
            <a:chOff x="0" y="0"/>
            <a:chExt cx="237600" cy="2347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655291" y="3446026"/>
            <a:ext cx="4512106" cy="4512106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39900"/>
              </a:solidFill>
              <a:prstDash val="solid"/>
              <a:miter/>
            </a:ln>
          </p:spPr>
          <p:txBody>
            <a:bodyPr/>
            <a:lstStyle/>
            <a:p>
              <a:endParaRPr lang="fr-BF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482178" y="960544"/>
            <a:ext cx="11646132" cy="747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34"/>
              </a:lnSpc>
            </a:pPr>
            <a:r>
              <a:rPr lang="en-US" sz="5765" spc="565">
                <a:solidFill>
                  <a:srgbClr val="231F20"/>
                </a:solidFill>
                <a:latin typeface="Montserrat Classic"/>
              </a:rPr>
              <a:t>Résultats attendus </a:t>
            </a:r>
          </a:p>
        </p:txBody>
      </p:sp>
      <p:sp>
        <p:nvSpPr>
          <p:cNvPr id="40" name="Freeform 40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41" name="Freeform 41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42" name="Freeform 42"/>
          <p:cNvSpPr/>
          <p:nvPr/>
        </p:nvSpPr>
        <p:spPr>
          <a:xfrm>
            <a:off x="10565236" y="4812097"/>
            <a:ext cx="3050327" cy="2421197"/>
          </a:xfrm>
          <a:custGeom>
            <a:avLst/>
            <a:gdLst/>
            <a:ahLst/>
            <a:cxnLst/>
            <a:rect l="l" t="t" r="r" b="b"/>
            <a:pathLst>
              <a:path w="3050327" h="2421197">
                <a:moveTo>
                  <a:pt x="0" y="0"/>
                </a:moveTo>
                <a:lnTo>
                  <a:pt x="3050328" y="0"/>
                </a:lnTo>
                <a:lnTo>
                  <a:pt x="3050328" y="2421197"/>
                </a:lnTo>
                <a:lnTo>
                  <a:pt x="0" y="2421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43" name="TextBox 43"/>
          <p:cNvSpPr txBox="1"/>
          <p:nvPr/>
        </p:nvSpPr>
        <p:spPr>
          <a:xfrm>
            <a:off x="1482178" y="3793230"/>
            <a:ext cx="421236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fr-FR" spc="145" dirty="0">
                <a:solidFill>
                  <a:srgbClr val="231F20"/>
                </a:solidFill>
                <a:latin typeface="Open Sauce"/>
              </a:rPr>
              <a:t>Crée les comptes des utilisateurs associés à un projet</a:t>
            </a:r>
            <a:endParaRPr lang="en-US" spc="145" dirty="0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482178" y="3252411"/>
            <a:ext cx="3465904" cy="44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4800" spc="227" dirty="0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82178" y="5312988"/>
            <a:ext cx="522342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fr-FR" spc="145" dirty="0">
                <a:solidFill>
                  <a:srgbClr val="231F20"/>
                </a:solidFill>
                <a:latin typeface="Open Sauce"/>
              </a:rPr>
              <a:t>Accorde les permissions nécessaires au bon déroulement du projet</a:t>
            </a:r>
            <a:endParaRPr lang="en-US" spc="145" dirty="0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482178" y="4783522"/>
            <a:ext cx="3465904" cy="44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4800" spc="227" dirty="0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82178" y="6822832"/>
            <a:ext cx="448234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Crée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les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projets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via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l’interface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administrateur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82178" y="6313701"/>
            <a:ext cx="3465904" cy="44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4800" spc="227" dirty="0">
                <a:solidFill>
                  <a:srgbClr val="397D5A"/>
                </a:solidFill>
                <a:latin typeface="Open Sauce Bold"/>
              </a:rPr>
              <a:t>03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82178" y="8367239"/>
            <a:ext cx="448234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Visualiser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les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données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de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la,plateforme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client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82178" y="7843879"/>
            <a:ext cx="3465904" cy="44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4800" spc="227" dirty="0">
                <a:solidFill>
                  <a:srgbClr val="397D5A"/>
                </a:solidFill>
                <a:latin typeface="Open Sauce Bold"/>
              </a:rPr>
              <a:t>04</a:t>
            </a:r>
          </a:p>
        </p:txBody>
      </p:sp>
      <p:sp>
        <p:nvSpPr>
          <p:cNvPr id="51" name="TextBox 43">
            <a:extLst>
              <a:ext uri="{FF2B5EF4-FFF2-40B4-BE49-F238E27FC236}">
                <a16:creationId xmlns:a16="http://schemas.microsoft.com/office/drawing/2014/main" id="{60152518-FCE9-8371-7453-14FFFB7C2313}"/>
              </a:ext>
            </a:extLst>
          </p:cNvPr>
          <p:cNvSpPr txBox="1"/>
          <p:nvPr/>
        </p:nvSpPr>
        <p:spPr>
          <a:xfrm>
            <a:off x="10446946" y="4364248"/>
            <a:ext cx="3823245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pc="145" dirty="0">
                <a:solidFill>
                  <a:srgbClr val="231F20"/>
                </a:solidFill>
                <a:latin typeface="Open Sauce"/>
              </a:rPr>
              <a:t>Interface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administrateur</a:t>
            </a:r>
            <a:endParaRPr lang="en-US" spc="145" dirty="0">
              <a:solidFill>
                <a:srgbClr val="231F20"/>
              </a:solidFill>
              <a:latin typeface="Open Sauce"/>
            </a:endParaRPr>
          </a:p>
        </p:txBody>
      </p:sp>
      <p:pic>
        <p:nvPicPr>
          <p:cNvPr id="53" name="Graphique 52">
            <a:extLst>
              <a:ext uri="{FF2B5EF4-FFF2-40B4-BE49-F238E27FC236}">
                <a16:creationId xmlns:a16="http://schemas.microsoft.com/office/drawing/2014/main" id="{2448A4B1-5534-8A97-88A0-91309753C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86600" y="2477154"/>
            <a:ext cx="1751946" cy="1751946"/>
          </a:xfrm>
          <a:prstGeom prst="rect">
            <a:avLst/>
          </a:prstGeom>
        </p:spPr>
      </p:pic>
      <p:pic>
        <p:nvPicPr>
          <p:cNvPr id="57" name="Graphique 56">
            <a:extLst>
              <a:ext uri="{FF2B5EF4-FFF2-40B4-BE49-F238E27FC236}">
                <a16:creationId xmlns:a16="http://schemas.microsoft.com/office/drawing/2014/main" id="{4475068E-96B5-E84B-CC8D-0CDA041985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92400" y="2460884"/>
            <a:ext cx="1539616" cy="1539616"/>
          </a:xfrm>
          <a:prstGeom prst="rect">
            <a:avLst/>
          </a:prstGeom>
        </p:spPr>
      </p:pic>
      <p:pic>
        <p:nvPicPr>
          <p:cNvPr id="59" name="Graphique 58">
            <a:extLst>
              <a:ext uri="{FF2B5EF4-FFF2-40B4-BE49-F238E27FC236}">
                <a16:creationId xmlns:a16="http://schemas.microsoft.com/office/drawing/2014/main" id="{06880E42-6991-FD38-F1AD-19E4043752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08202" y="7628194"/>
            <a:ext cx="1329949" cy="1329949"/>
          </a:xfrm>
          <a:prstGeom prst="rect">
            <a:avLst/>
          </a:prstGeom>
        </p:spPr>
      </p:pic>
      <p:pic>
        <p:nvPicPr>
          <p:cNvPr id="61" name="Graphique 60">
            <a:extLst>
              <a:ext uri="{FF2B5EF4-FFF2-40B4-BE49-F238E27FC236}">
                <a16:creationId xmlns:a16="http://schemas.microsoft.com/office/drawing/2014/main" id="{8FDD2B4F-B33E-D184-202A-85D8B6B638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430718" y="7101038"/>
            <a:ext cx="1485682" cy="148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79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57864" y="2547270"/>
            <a:ext cx="6306960" cy="6309618"/>
            <a:chOff x="0" y="0"/>
            <a:chExt cx="6832800" cy="6835680"/>
          </a:xfrm>
        </p:grpSpPr>
        <p:sp>
          <p:nvSpPr>
            <p:cNvPr id="3" name="Freeform 3"/>
            <p:cNvSpPr/>
            <p:nvPr/>
          </p:nvSpPr>
          <p:spPr>
            <a:xfrm>
              <a:off x="0" y="508"/>
              <a:ext cx="6832726" cy="6835140"/>
            </a:xfrm>
            <a:custGeom>
              <a:avLst/>
              <a:gdLst/>
              <a:ahLst/>
              <a:cxnLst/>
              <a:rect l="l" t="t" r="r" b="b"/>
              <a:pathLst>
                <a:path w="6832726" h="6835140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4953537" y="1952439"/>
            <a:ext cx="2223718" cy="2218402"/>
            <a:chOff x="0" y="0"/>
            <a:chExt cx="2409120" cy="2403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72985" y="3913002"/>
            <a:ext cx="507082" cy="515722"/>
            <a:chOff x="0" y="0"/>
            <a:chExt cx="549360" cy="558720"/>
          </a:xfrm>
        </p:grpSpPr>
        <p:sp>
          <p:nvSpPr>
            <p:cNvPr id="7" name="Freeform 7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035582" y="7048500"/>
            <a:ext cx="2223718" cy="2218402"/>
            <a:chOff x="0" y="0"/>
            <a:chExt cx="2409120" cy="24033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372985" y="6975433"/>
            <a:ext cx="507082" cy="515722"/>
            <a:chOff x="0" y="0"/>
            <a:chExt cx="549360" cy="558720"/>
          </a:xfrm>
        </p:grpSpPr>
        <p:sp>
          <p:nvSpPr>
            <p:cNvPr id="12" name="Freeform 12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513878" y="7124966"/>
            <a:ext cx="219315" cy="216656"/>
            <a:chOff x="0" y="0"/>
            <a:chExt cx="237600" cy="2347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474667" y="7048500"/>
            <a:ext cx="2224486" cy="2218391"/>
            <a:chOff x="350" y="-67702"/>
            <a:chExt cx="2409952" cy="2403348"/>
          </a:xfrm>
        </p:grpSpPr>
        <p:sp>
          <p:nvSpPr>
            <p:cNvPr id="17" name="Freeform 17"/>
            <p:cNvSpPr/>
            <p:nvPr/>
          </p:nvSpPr>
          <p:spPr>
            <a:xfrm>
              <a:off x="350" y="-67702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 dirty="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42620" y="6975433"/>
            <a:ext cx="507082" cy="515722"/>
            <a:chOff x="0" y="0"/>
            <a:chExt cx="549360" cy="558720"/>
          </a:xfrm>
        </p:grpSpPr>
        <p:sp>
          <p:nvSpPr>
            <p:cNvPr id="19" name="Freeform 19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088830" y="7124966"/>
            <a:ext cx="219979" cy="216656"/>
            <a:chOff x="0" y="0"/>
            <a:chExt cx="238320" cy="2347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289832" y="2215760"/>
            <a:ext cx="2253864" cy="2218402"/>
            <a:chOff x="0" y="0"/>
            <a:chExt cx="2409840" cy="240336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942620" y="3913002"/>
            <a:ext cx="507082" cy="515722"/>
            <a:chOff x="0" y="0"/>
            <a:chExt cx="549360" cy="558720"/>
          </a:xfrm>
        </p:grpSpPr>
        <p:sp>
          <p:nvSpPr>
            <p:cNvPr id="26" name="Freeform 26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516869" y="4062535"/>
            <a:ext cx="219315" cy="216656"/>
            <a:chOff x="0" y="0"/>
            <a:chExt cx="237600" cy="2347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089494" y="4062535"/>
            <a:ext cx="219315" cy="216656"/>
            <a:chOff x="0" y="0"/>
            <a:chExt cx="237600" cy="2347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655291" y="3446026"/>
            <a:ext cx="4512106" cy="4512106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39900"/>
              </a:solidFill>
              <a:prstDash val="solid"/>
              <a:miter/>
            </a:ln>
          </p:spPr>
          <p:txBody>
            <a:bodyPr/>
            <a:lstStyle/>
            <a:p>
              <a:endParaRPr lang="fr-BF" dirty="0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482178" y="960544"/>
            <a:ext cx="11646132" cy="747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34"/>
              </a:lnSpc>
            </a:pPr>
            <a:r>
              <a:rPr lang="en-US" sz="5765" spc="565" dirty="0" err="1">
                <a:solidFill>
                  <a:srgbClr val="231F20"/>
                </a:solidFill>
                <a:latin typeface="Montserrat Classic"/>
              </a:rPr>
              <a:t>Résultats</a:t>
            </a:r>
            <a:r>
              <a:rPr lang="en-US" sz="5765" spc="565" dirty="0">
                <a:solidFill>
                  <a:srgbClr val="231F20"/>
                </a:solidFill>
                <a:latin typeface="Montserrat Classic"/>
              </a:rPr>
              <a:t> </a:t>
            </a:r>
            <a:r>
              <a:rPr lang="en-US" sz="5765" spc="565" dirty="0" err="1">
                <a:solidFill>
                  <a:srgbClr val="231F20"/>
                </a:solidFill>
                <a:latin typeface="Montserrat Classic"/>
              </a:rPr>
              <a:t>attendus</a:t>
            </a:r>
            <a:r>
              <a:rPr lang="en-US" sz="5765" spc="565" dirty="0">
                <a:solidFill>
                  <a:srgbClr val="231F20"/>
                </a:solidFill>
                <a:latin typeface="Montserrat Classic"/>
              </a:rPr>
              <a:t> </a:t>
            </a:r>
          </a:p>
        </p:txBody>
      </p:sp>
      <p:sp>
        <p:nvSpPr>
          <p:cNvPr id="40" name="Freeform 40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41" name="Freeform 41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42" name="Freeform 42"/>
          <p:cNvSpPr/>
          <p:nvPr/>
        </p:nvSpPr>
        <p:spPr>
          <a:xfrm>
            <a:off x="10565236" y="4812097"/>
            <a:ext cx="3050327" cy="2421197"/>
          </a:xfrm>
          <a:custGeom>
            <a:avLst/>
            <a:gdLst/>
            <a:ahLst/>
            <a:cxnLst/>
            <a:rect l="l" t="t" r="r" b="b"/>
            <a:pathLst>
              <a:path w="3050327" h="2421197">
                <a:moveTo>
                  <a:pt x="0" y="0"/>
                </a:moveTo>
                <a:lnTo>
                  <a:pt x="3050328" y="0"/>
                </a:lnTo>
                <a:lnTo>
                  <a:pt x="3050328" y="2421197"/>
                </a:lnTo>
                <a:lnTo>
                  <a:pt x="0" y="2421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43" name="TextBox 43"/>
          <p:cNvSpPr txBox="1"/>
          <p:nvPr/>
        </p:nvSpPr>
        <p:spPr>
          <a:xfrm>
            <a:off x="1496271" y="3738290"/>
            <a:ext cx="3823245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fr-FR" spc="145" dirty="0">
                <a:solidFill>
                  <a:srgbClr val="231F20"/>
                </a:solidFill>
                <a:latin typeface="Open Sauce"/>
              </a:rPr>
              <a:t>Vérifier l’état d’avancement du projet</a:t>
            </a:r>
            <a:endParaRPr lang="en-US" spc="145" dirty="0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482178" y="3252411"/>
            <a:ext cx="3465904" cy="44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4800" spc="227" dirty="0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96271" y="5275463"/>
            <a:ext cx="448234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fr-FR" spc="145" dirty="0">
                <a:solidFill>
                  <a:srgbClr val="231F20"/>
                </a:solidFill>
                <a:latin typeface="Open Sauce"/>
              </a:rPr>
              <a:t>Ajouter des ressources au projet</a:t>
            </a:r>
            <a:endParaRPr lang="en-US" spc="145" dirty="0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482178" y="4783522"/>
            <a:ext cx="3465904" cy="44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4800" spc="227" dirty="0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74429" y="6767186"/>
            <a:ext cx="448234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Ajouter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des taches au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projet</a:t>
            </a:r>
            <a:endParaRPr lang="en-US" spc="145" dirty="0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482178" y="6313701"/>
            <a:ext cx="3465904" cy="44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4800" spc="227" dirty="0">
                <a:solidFill>
                  <a:srgbClr val="397D5A"/>
                </a:solidFill>
                <a:latin typeface="Open Sauce Bold"/>
              </a:rPr>
              <a:t>03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82178" y="8301559"/>
            <a:ext cx="448234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Soumettre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des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commentaires</a:t>
            </a:r>
            <a:r>
              <a:rPr lang="en-US" spc="145" dirty="0">
                <a:solidFill>
                  <a:srgbClr val="231F20"/>
                </a:solidFill>
                <a:latin typeface="Open Sauce"/>
              </a:rPr>
              <a:t> au </a:t>
            </a:r>
            <a:r>
              <a:rPr lang="en-US" spc="145" dirty="0" err="1">
                <a:solidFill>
                  <a:srgbClr val="231F20"/>
                </a:solidFill>
                <a:latin typeface="Open Sauce"/>
              </a:rPr>
              <a:t>projet</a:t>
            </a:r>
            <a:endParaRPr lang="en-US" spc="145" dirty="0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482178" y="7843879"/>
            <a:ext cx="3465904" cy="44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4800" spc="227" dirty="0">
                <a:solidFill>
                  <a:srgbClr val="397D5A"/>
                </a:solidFill>
                <a:latin typeface="Open Sauce Bold"/>
              </a:rPr>
              <a:t>04</a:t>
            </a:r>
          </a:p>
        </p:txBody>
      </p:sp>
      <p:sp>
        <p:nvSpPr>
          <p:cNvPr id="51" name="TextBox 43">
            <a:extLst>
              <a:ext uri="{FF2B5EF4-FFF2-40B4-BE49-F238E27FC236}">
                <a16:creationId xmlns:a16="http://schemas.microsoft.com/office/drawing/2014/main" id="{60152518-FCE9-8371-7453-14FFFB7C2313}"/>
              </a:ext>
            </a:extLst>
          </p:cNvPr>
          <p:cNvSpPr txBox="1"/>
          <p:nvPr/>
        </p:nvSpPr>
        <p:spPr>
          <a:xfrm>
            <a:off x="11093119" y="4364248"/>
            <a:ext cx="3823245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pc="145" dirty="0">
                <a:latin typeface="Open Sauce"/>
              </a:rPr>
              <a:t>Interface client</a:t>
            </a:r>
          </a:p>
        </p:txBody>
      </p:sp>
      <p:pic>
        <p:nvPicPr>
          <p:cNvPr id="53" name="Graphique 52">
            <a:extLst>
              <a:ext uri="{FF2B5EF4-FFF2-40B4-BE49-F238E27FC236}">
                <a16:creationId xmlns:a16="http://schemas.microsoft.com/office/drawing/2014/main" id="{5CF50625-E3CB-A98B-80E3-A378733023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9963" y="7556552"/>
            <a:ext cx="1202285" cy="1202285"/>
          </a:xfrm>
          <a:prstGeom prst="rect">
            <a:avLst/>
          </a:prstGeom>
        </p:spPr>
      </p:pic>
      <p:pic>
        <p:nvPicPr>
          <p:cNvPr id="55" name="Graphique 54">
            <a:extLst>
              <a:ext uri="{FF2B5EF4-FFF2-40B4-BE49-F238E27FC236}">
                <a16:creationId xmlns:a16="http://schemas.microsoft.com/office/drawing/2014/main" id="{E6482806-2232-008C-C288-4D633DEFC2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85829" y="7387481"/>
            <a:ext cx="1523224" cy="1523224"/>
          </a:xfrm>
          <a:prstGeom prst="rect">
            <a:avLst/>
          </a:prstGeom>
        </p:spPr>
      </p:pic>
      <p:pic>
        <p:nvPicPr>
          <p:cNvPr id="57" name="Graphique 56">
            <a:extLst>
              <a:ext uri="{FF2B5EF4-FFF2-40B4-BE49-F238E27FC236}">
                <a16:creationId xmlns:a16="http://schemas.microsoft.com/office/drawing/2014/main" id="{1DC8581F-C838-43D8-1975-37CE23CC66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61266" y="2672497"/>
            <a:ext cx="1390038" cy="1390038"/>
          </a:xfrm>
          <a:prstGeom prst="rect">
            <a:avLst/>
          </a:prstGeom>
        </p:spPr>
      </p:pic>
      <p:pic>
        <p:nvPicPr>
          <p:cNvPr id="59" name="Graphique 58">
            <a:extLst>
              <a:ext uri="{FF2B5EF4-FFF2-40B4-BE49-F238E27FC236}">
                <a16:creationId xmlns:a16="http://schemas.microsoft.com/office/drawing/2014/main" id="{E3D72248-2770-14E0-69DB-95EAC67088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359426" y="2240059"/>
            <a:ext cx="1523224" cy="152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24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29623" y="3261770"/>
            <a:ext cx="4473739" cy="3266930"/>
            <a:chOff x="0" y="-47625"/>
            <a:chExt cx="1178269" cy="8604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17667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 dirty="0">
                  <a:solidFill>
                    <a:srgbClr val="191974"/>
                  </a:solidFill>
                  <a:latin typeface="Montserrat Classic" panose="020B0604020202020204" charset="0"/>
                </a:rPr>
                <a:t>Groupe des </a:t>
              </a:r>
              <a:r>
                <a:rPr lang="en-US" sz="2481" spc="24" dirty="0" err="1">
                  <a:solidFill>
                    <a:srgbClr val="191974"/>
                  </a:solidFill>
                  <a:latin typeface="Montserrat Classic" panose="020B0604020202020204" charset="0"/>
                </a:rPr>
                <a:t>utilisateurs</a:t>
              </a:r>
              <a:endParaRPr lang="en-US" sz="2481" spc="24" dirty="0">
                <a:solidFill>
                  <a:srgbClr val="191974"/>
                </a:solidFill>
                <a:latin typeface="Montserrat Classic" panose="020B0604020202020204" charset="0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90980" y="1232286"/>
            <a:ext cx="10713642" cy="124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 dirty="0">
                <a:solidFill>
                  <a:srgbClr val="FFFFFF"/>
                </a:solidFill>
                <a:latin typeface="Montserrat Classic"/>
              </a:rPr>
              <a:t>Groupe de travail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927512" y="6417707"/>
            <a:ext cx="4473739" cy="3158426"/>
            <a:chOff x="-556" y="-390937"/>
            <a:chExt cx="1178269" cy="831850"/>
          </a:xfrm>
        </p:grpSpPr>
        <p:sp>
          <p:nvSpPr>
            <p:cNvPr id="12" name="Freeform 12"/>
            <p:cNvSpPr/>
            <p:nvPr/>
          </p:nvSpPr>
          <p:spPr>
            <a:xfrm>
              <a:off x="-556" y="-143253"/>
              <a:ext cx="1178269" cy="357204"/>
            </a:xfrm>
            <a:custGeom>
              <a:avLst/>
              <a:gdLst/>
              <a:ahLst/>
              <a:cxnLst/>
              <a:rect l="l" t="t" r="r" b="b"/>
              <a:pathLst>
                <a:path w="1178269" h="357204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7497" y="-390937"/>
              <a:ext cx="812800" cy="831850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285750" lvl="0" indent="-285750">
                <a:lnSpc>
                  <a:spcPts val="207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pc="15" dirty="0" err="1">
                  <a:solidFill>
                    <a:srgbClr val="FFFFFF"/>
                  </a:solidFill>
                  <a:latin typeface="Montserrat Classic" panose="020B0604020202020204" charset="0"/>
                </a:rPr>
                <a:t>Porteurs</a:t>
              </a:r>
              <a:r>
                <a:rPr lang="en-US" spc="15" dirty="0">
                  <a:solidFill>
                    <a:srgbClr val="FFFFFF"/>
                  </a:solidFill>
                  <a:latin typeface="Montserrat Classic" panose="020B0604020202020204" charset="0"/>
                </a:rPr>
                <a:t> de </a:t>
              </a:r>
              <a:r>
                <a:rPr lang="en-US" spc="15" dirty="0" err="1">
                  <a:solidFill>
                    <a:srgbClr val="FFFFFF"/>
                  </a:solidFill>
                  <a:latin typeface="Montserrat Classic" panose="020B0604020202020204" charset="0"/>
                </a:rPr>
                <a:t>projets</a:t>
              </a:r>
              <a:endParaRPr lang="en-US" spc="15" dirty="0">
                <a:solidFill>
                  <a:srgbClr val="FFFFFF"/>
                </a:solidFill>
                <a:latin typeface="Montserrat Classic" panose="020B0604020202020204" charset="0"/>
              </a:endParaRPr>
            </a:p>
            <a:p>
              <a:pPr marL="285750" lvl="0" indent="-285750">
                <a:lnSpc>
                  <a:spcPts val="207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pc="15" dirty="0" err="1">
                  <a:solidFill>
                    <a:srgbClr val="FFFFFF"/>
                  </a:solidFill>
                  <a:latin typeface="Montserrat Classic" panose="020B0604020202020204" charset="0"/>
                </a:rPr>
                <a:t>Coachs</a:t>
              </a:r>
              <a:endParaRPr lang="en-US" spc="15" dirty="0">
                <a:solidFill>
                  <a:srgbClr val="FFFFFF"/>
                </a:solidFill>
                <a:latin typeface="Montserrat Classic" panose="020B0604020202020204" charset="0"/>
              </a:endParaRPr>
            </a:p>
            <a:p>
              <a:pPr marL="285750" lvl="0" indent="-285750">
                <a:lnSpc>
                  <a:spcPts val="207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pc="15" dirty="0">
                  <a:solidFill>
                    <a:srgbClr val="FFFFFF"/>
                  </a:solidFill>
                  <a:latin typeface="Montserrat Classic" panose="020B0604020202020204" charset="0"/>
                </a:rPr>
                <a:t>Mentors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06074" y="3261770"/>
            <a:ext cx="4473739" cy="3266931"/>
            <a:chOff x="0" y="-47625"/>
            <a:chExt cx="1178269" cy="8604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6067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 dirty="0">
                  <a:solidFill>
                    <a:srgbClr val="191974"/>
                  </a:solidFill>
                  <a:latin typeface="Montserrat Classic" panose="020B0604020202020204" charset="0"/>
                </a:rPr>
                <a:t>Groupe de </a:t>
              </a:r>
              <a:r>
                <a:rPr lang="en-US" sz="2481" spc="24" dirty="0" err="1">
                  <a:solidFill>
                    <a:srgbClr val="191974"/>
                  </a:solidFill>
                  <a:latin typeface="Montserrat Classic" panose="020B0604020202020204" charset="0"/>
                </a:rPr>
                <a:t>projet</a:t>
              </a:r>
              <a:endParaRPr lang="en-US" sz="2481" spc="24" dirty="0">
                <a:solidFill>
                  <a:srgbClr val="191974"/>
                </a:solidFill>
                <a:latin typeface="Montserrat Classic" panose="020B060402020202020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44258" y="7358132"/>
            <a:ext cx="4473739" cy="1356257"/>
            <a:chOff x="87713" y="11620"/>
            <a:chExt cx="1178269" cy="357204"/>
          </a:xfrm>
        </p:grpSpPr>
        <p:sp>
          <p:nvSpPr>
            <p:cNvPr id="19" name="Freeform 19"/>
            <p:cNvSpPr/>
            <p:nvPr/>
          </p:nvSpPr>
          <p:spPr>
            <a:xfrm>
              <a:off x="87713" y="11620"/>
              <a:ext cx="1178269" cy="357204"/>
            </a:xfrm>
            <a:custGeom>
              <a:avLst/>
              <a:gdLst/>
              <a:ahLst/>
              <a:cxnLst/>
              <a:rect l="l" t="t" r="r" b="b"/>
              <a:pathLst>
                <a:path w="1178269" h="357204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96592" y="172742"/>
              <a:ext cx="831325" cy="18228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0" lvl="0" indent="0">
                <a:lnSpc>
                  <a:spcPts val="2070"/>
                </a:lnSpc>
                <a:spcBef>
                  <a:spcPct val="0"/>
                </a:spcBef>
              </a:pPr>
              <a:r>
                <a:rPr lang="en-US" spc="15" dirty="0">
                  <a:solidFill>
                    <a:srgbClr val="FFFFFF"/>
                  </a:solidFill>
                  <a:latin typeface="Montserrat Classic" panose="020B0604020202020204" charset="0"/>
                </a:rPr>
                <a:t>SAWADOGO Rimalguedo </a:t>
              </a:r>
              <a:r>
                <a:rPr lang="en-US" spc="15" dirty="0" err="1">
                  <a:solidFill>
                    <a:srgbClr val="FFFFFF"/>
                  </a:solidFill>
                  <a:latin typeface="Montserrat Classic" panose="020B0604020202020204" charset="0"/>
                </a:rPr>
                <a:t>Rahimata</a:t>
              </a:r>
              <a:endParaRPr lang="en-US" spc="15" dirty="0">
                <a:solidFill>
                  <a:srgbClr val="FFFFFF"/>
                </a:solidFill>
                <a:latin typeface="Montserrat Classic" panose="020B0604020202020204" charset="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884638" y="3261770"/>
            <a:ext cx="4473739" cy="3266930"/>
            <a:chOff x="0" y="-47625"/>
            <a:chExt cx="1178269" cy="8604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12077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 dirty="0">
                  <a:solidFill>
                    <a:srgbClr val="191974"/>
                  </a:solidFill>
                  <a:latin typeface="Montserrat Classic" panose="020B0604020202020204" charset="0"/>
                </a:rPr>
                <a:t>Groupe de pilotage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161002" y="7065169"/>
            <a:ext cx="4546171" cy="1863499"/>
            <a:chOff x="0" y="-50476"/>
            <a:chExt cx="1178269" cy="46461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78269" cy="357204"/>
            </a:xfrm>
            <a:custGeom>
              <a:avLst/>
              <a:gdLst/>
              <a:ahLst/>
              <a:cxnLst/>
              <a:rect l="l" t="t" r="r" b="b"/>
              <a:pathLst>
                <a:path w="1178269" h="357204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95245" y="-50476"/>
              <a:ext cx="812800" cy="464615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285750" lvl="0" indent="-285750">
                <a:lnSpc>
                  <a:spcPts val="207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fr-FR" sz="1800" dirty="0">
                  <a:solidFill>
                    <a:schemeClr val="bg1"/>
                  </a:solidFill>
                  <a:effectLst/>
                  <a:latin typeface="Montserrat Classic" panose="020B0604020202020204" charset="0"/>
                  <a:ea typeface="Calibri" panose="020F0502020204030204" pitchFamily="34" charset="0"/>
                </a:rPr>
                <a:t>M. Bathily DJANGO</a:t>
              </a:r>
            </a:p>
            <a:p>
              <a:pPr marL="285750" lvl="0" indent="-285750">
                <a:lnSpc>
                  <a:spcPts val="207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fr-FR" sz="1800" dirty="0">
                  <a:solidFill>
                    <a:schemeClr val="bg1"/>
                  </a:solidFill>
                  <a:effectLst/>
                  <a:latin typeface="Montserrat Classic" panose="020B0604020202020204" charset="0"/>
                  <a:ea typeface="Calibri" panose="020F0502020204030204" pitchFamily="34" charset="0"/>
                </a:rPr>
                <a:t>M. Laurent NIKIEMA</a:t>
              </a:r>
              <a:endParaRPr lang="fr-FR" dirty="0">
                <a:solidFill>
                  <a:schemeClr val="bg1"/>
                </a:solidFill>
                <a:latin typeface="Montserrat Classic" panose="020B0604020202020204" charset="0"/>
                <a:ea typeface="Calibri" panose="020F0502020204030204" pitchFamily="34" charset="0"/>
              </a:endParaRPr>
            </a:p>
            <a:p>
              <a:pPr marL="285750" lvl="0" indent="-285750">
                <a:lnSpc>
                  <a:spcPts val="207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fr-FR" sz="1800" dirty="0">
                  <a:solidFill>
                    <a:schemeClr val="bg1"/>
                  </a:solidFill>
                  <a:effectLst/>
                  <a:latin typeface="Montserrat Classic" panose="020B0604020202020204" charset="0"/>
                  <a:ea typeface="Calibri" panose="020F0502020204030204" pitchFamily="34" charset="0"/>
                </a:rPr>
                <a:t>Dr Ferdinand GUINKO</a:t>
              </a:r>
              <a:endParaRPr lang="en-US" sz="1500" spc="15" dirty="0">
                <a:solidFill>
                  <a:srgbClr val="FFFFFF"/>
                </a:solidFill>
                <a:latin typeface="Montserrat Classic" panose="020B0604020202020204" charset="0"/>
              </a:endParaRPr>
            </a:p>
          </p:txBody>
        </p:sp>
      </p:grpSp>
      <p:sp>
        <p:nvSpPr>
          <p:cNvPr id="28" name="Freeform 28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29" name="Freeform 29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D53DAD67-D6D8-563D-9905-18FC31E50B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19148" y="5304162"/>
            <a:ext cx="1714501" cy="1714501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069D9454-998A-82EC-9489-28ADED4BD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39275" y="5195164"/>
            <a:ext cx="1714501" cy="1714501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D19A9B60-071F-4107-2776-B338C11CA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90550" y="5277235"/>
            <a:ext cx="1714501" cy="1714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829584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17489" y="602032"/>
            <a:ext cx="13815021" cy="2642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 dirty="0">
                <a:solidFill>
                  <a:srgbClr val="FFFFFF"/>
                </a:solidFill>
                <a:latin typeface="Montserrat Classic"/>
              </a:rPr>
              <a:t>Processus de </a:t>
            </a:r>
            <a:r>
              <a:rPr lang="en-US" sz="7888" spc="773" dirty="0" err="1">
                <a:solidFill>
                  <a:srgbClr val="FFFFFF"/>
                </a:solidFill>
                <a:latin typeface="Montserrat Classic"/>
              </a:rPr>
              <a:t>développement</a:t>
            </a:r>
            <a:r>
              <a:rPr lang="en-US" sz="7888" spc="773" dirty="0">
                <a:solidFill>
                  <a:srgbClr val="FFFFFF"/>
                </a:solidFill>
                <a:latin typeface="Montserrat Classic"/>
              </a:rPr>
              <a:t> 2TUP</a:t>
            </a:r>
          </a:p>
        </p:txBody>
      </p:sp>
      <p:sp>
        <p:nvSpPr>
          <p:cNvPr id="28" name="Freeform 28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29" name="Freeform 29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36FBC34-C9B9-C008-31F7-C1D3DE82F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61401"/>
            <a:ext cx="8340486" cy="52968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B219345-FFF5-ACED-E793-FD44FF76B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947" y="4361401"/>
            <a:ext cx="8525065" cy="512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39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1967</TotalTime>
  <Words>579</Words>
  <Application>Microsoft Office PowerPoint</Application>
  <PresentationFormat>Personnalisé</PresentationFormat>
  <Paragraphs>167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6" baseType="lpstr">
      <vt:lpstr>Montserrat Classic</vt:lpstr>
      <vt:lpstr>Arial</vt:lpstr>
      <vt:lpstr>Calibri</vt:lpstr>
      <vt:lpstr>Open Sauce</vt:lpstr>
      <vt:lpstr>Open Sauce Bold</vt:lpstr>
      <vt:lpstr>Open Sauce Semi-Bold</vt:lpstr>
      <vt:lpstr>Montserrat Classic Italics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Powerpoint_1</dc:title>
  <cp:lastModifiedBy>Rimal Rimalguedo</cp:lastModifiedBy>
  <cp:revision>8</cp:revision>
  <dcterms:created xsi:type="dcterms:W3CDTF">2006-08-16T00:00:00Z</dcterms:created>
  <dcterms:modified xsi:type="dcterms:W3CDTF">2023-10-28T07:11:42Z</dcterms:modified>
  <dc:identifier>DAFwDzBKEaI</dc:identifier>
</cp:coreProperties>
</file>